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4" r:id="rId5"/>
    <p:sldId id="292" r:id="rId6"/>
    <p:sldId id="293" r:id="rId7"/>
    <p:sldId id="265" r:id="rId8"/>
    <p:sldId id="266" r:id="rId9"/>
    <p:sldId id="267" r:id="rId10"/>
    <p:sldId id="283" r:id="rId11"/>
    <p:sldId id="288" r:id="rId12"/>
    <p:sldId id="309" r:id="rId13"/>
    <p:sldId id="290" r:id="rId14"/>
    <p:sldId id="285" r:id="rId15"/>
    <p:sldId id="286" r:id="rId16"/>
    <p:sldId id="287" r:id="rId17"/>
    <p:sldId id="276" r:id="rId18"/>
    <p:sldId id="294" r:id="rId19"/>
    <p:sldId id="296" r:id="rId20"/>
    <p:sldId id="297" r:id="rId21"/>
    <p:sldId id="295" r:id="rId22"/>
    <p:sldId id="298" r:id="rId23"/>
    <p:sldId id="299" r:id="rId24"/>
    <p:sldId id="300" r:id="rId25"/>
    <p:sldId id="301" r:id="rId26"/>
    <p:sldId id="302" r:id="rId27"/>
    <p:sldId id="308" r:id="rId28"/>
    <p:sldId id="303" r:id="rId29"/>
    <p:sldId id="304" r:id="rId30"/>
    <p:sldId id="305" r:id="rId31"/>
    <p:sldId id="306" r:id="rId32"/>
    <p:sldId id="307" r:id="rId33"/>
    <p:sldId id="291" r:id="rId34"/>
    <p:sldId id="310" r:id="rId35"/>
    <p:sldId id="311" r:id="rId36"/>
    <p:sldId id="312" r:id="rId37"/>
    <p:sldId id="313" r:id="rId38"/>
    <p:sldId id="314" r:id="rId39"/>
    <p:sldId id="284" r:id="rId40"/>
    <p:sldId id="318" r:id="rId41"/>
    <p:sldId id="317" r:id="rId42"/>
    <p:sldId id="316" r:id="rId43"/>
    <p:sldId id="31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500438"/>
            <a:ext cx="6400800" cy="9668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Подготовила: Ахметвалеева Маргарита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3 курс группа 6603/31ДО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285992"/>
            <a:ext cx="4714940" cy="92866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Альбом звука </a:t>
            </a:r>
            <a:r>
              <a:rPr lang="en-US" sz="4000" dirty="0" smtClean="0"/>
              <a:t>[</a:t>
            </a:r>
            <a:r>
              <a:rPr lang="ru-RU" sz="4000" dirty="0" smtClean="0"/>
              <a:t>Р</a:t>
            </a:r>
            <a:r>
              <a:rPr lang="en-US" sz="4000" dirty="0" smtClean="0"/>
              <a:t>]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Придумай предложение по картинке.</a:t>
            </a:r>
            <a:endParaRPr lang="ru-RU" sz="3600" dirty="0"/>
          </a:p>
        </p:txBody>
      </p:sp>
      <p:pic>
        <p:nvPicPr>
          <p:cNvPr id="40962" name="Picture 2" descr="http://xn--i1abbnckbmcl9fb.xn--p1ai/%D1%81%D1%82%D0%B0%D1%82%D1%8C%D0%B8/563040/Image1981.jpg"/>
          <p:cNvPicPr>
            <a:picLocks noChangeAspect="1" noChangeArrowheads="1"/>
          </p:cNvPicPr>
          <p:nvPr/>
        </p:nvPicPr>
        <p:blipFill>
          <a:blip r:embed="rId2" cstate="print"/>
          <a:srcRect l="3027" t="19230" r="3128" b="9615"/>
          <a:stretch>
            <a:fillRect/>
          </a:stretch>
        </p:blipFill>
        <p:spPr bwMode="auto">
          <a:xfrm>
            <a:off x="1428728" y="857232"/>
            <a:ext cx="6429420" cy="5755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Чистоговорки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85723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КРОТ</a:t>
            </a:r>
            <a:br>
              <a:rPr lang="ru-RU" sz="2000" dirty="0" smtClean="0"/>
            </a:br>
            <a:r>
              <a:rPr lang="ru-RU" sz="2000" dirty="0" smtClean="0"/>
              <a:t>Ра-ра-ра - роет крот нору с утра.</a:t>
            </a:r>
            <a:br>
              <a:rPr lang="ru-RU" sz="2000" dirty="0" smtClean="0"/>
            </a:br>
            <a:r>
              <a:rPr lang="ru-RU" sz="2000" dirty="0" err="1" smtClean="0"/>
              <a:t>Ро-ро-ро</a:t>
            </a:r>
            <a:r>
              <a:rPr lang="ru-RU" sz="2000" dirty="0" smtClean="0"/>
              <a:t> - у крота свое метро.</a:t>
            </a:r>
            <a:br>
              <a:rPr lang="ru-RU" sz="2000" dirty="0" smtClean="0"/>
            </a:br>
            <a:r>
              <a:rPr lang="ru-RU" sz="2000" dirty="0" err="1" smtClean="0"/>
              <a:t>Ру-ру-ру</a:t>
            </a:r>
            <a:r>
              <a:rPr lang="ru-RU" sz="2000" dirty="0" smtClean="0"/>
              <a:t> - любит крот свою нору.</a:t>
            </a:r>
            <a:br>
              <a:rPr lang="ru-RU" sz="2000" dirty="0" smtClean="0"/>
            </a:br>
            <a:r>
              <a:rPr lang="ru-RU" sz="2000" dirty="0" err="1" smtClean="0"/>
              <a:t>Ры-ры-ры</a:t>
            </a:r>
            <a:r>
              <a:rPr lang="ru-RU" sz="2000" dirty="0" smtClean="0"/>
              <a:t> - крот пророет 2 норы.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85723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ИГРА</a:t>
            </a:r>
            <a:br>
              <a:rPr lang="ru-RU" sz="2000" dirty="0" smtClean="0"/>
            </a:br>
            <a:r>
              <a:rPr lang="ru-RU" sz="2000" dirty="0" smtClean="0"/>
              <a:t>Ра-ра-ра - вот хорошая игра.</a:t>
            </a:r>
            <a:br>
              <a:rPr lang="ru-RU" sz="2000" dirty="0" smtClean="0"/>
            </a:br>
            <a:r>
              <a:rPr lang="ru-RU" sz="2000" dirty="0" err="1" smtClean="0"/>
              <a:t>Ру-ру-ру</a:t>
            </a:r>
            <a:r>
              <a:rPr lang="ru-RU" sz="2000" dirty="0" smtClean="0"/>
              <a:t> - поиграем мы в игру.</a:t>
            </a:r>
            <a:br>
              <a:rPr lang="ru-RU" sz="2000" dirty="0" smtClean="0"/>
            </a:br>
            <a:r>
              <a:rPr lang="ru-RU" sz="2000" dirty="0" err="1" smtClean="0"/>
              <a:t>Ро-ро-ро</a:t>
            </a:r>
            <a:r>
              <a:rPr lang="ru-RU" sz="2000" dirty="0" smtClean="0"/>
              <a:t> - поиграли, пьем ситро.</a:t>
            </a:r>
            <a:br>
              <a:rPr lang="ru-RU" sz="2000" dirty="0" smtClean="0"/>
            </a:br>
            <a:r>
              <a:rPr lang="ru-RU" sz="2000" dirty="0" err="1" smtClean="0"/>
              <a:t>Ры-ры-ры</a:t>
            </a:r>
            <a:r>
              <a:rPr lang="ru-RU" sz="2000" dirty="0" smtClean="0"/>
              <a:t> - трудно детям без игры.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50030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НОРА</a:t>
            </a:r>
            <a:br>
              <a:rPr lang="ru-RU" sz="2000" dirty="0" smtClean="0"/>
            </a:br>
            <a:r>
              <a:rPr lang="ru-RU" sz="2000" dirty="0" smtClean="0"/>
              <a:t>Ра-ра-ра - вот высокая гора.</a:t>
            </a:r>
            <a:br>
              <a:rPr lang="ru-RU" sz="2000" dirty="0" smtClean="0"/>
            </a:br>
            <a:r>
              <a:rPr lang="ru-RU" sz="2000" dirty="0" err="1" smtClean="0"/>
              <a:t>Ру-ру-ру</a:t>
            </a:r>
            <a:r>
              <a:rPr lang="ru-RU" sz="2000" dirty="0" smtClean="0"/>
              <a:t>- вижу чью-то я нору.</a:t>
            </a:r>
            <a:br>
              <a:rPr lang="ru-RU" sz="2000" dirty="0" smtClean="0"/>
            </a:br>
            <a:r>
              <a:rPr lang="ru-RU" sz="2000" dirty="0" err="1" smtClean="0"/>
              <a:t>Ро-ро-ро</a:t>
            </a:r>
            <a:r>
              <a:rPr lang="ru-RU" sz="2000" dirty="0" smtClean="0"/>
              <a:t> - тут оставлено перо.</a:t>
            </a:r>
            <a:br>
              <a:rPr lang="ru-RU" sz="2000" dirty="0" smtClean="0"/>
            </a:br>
            <a:r>
              <a:rPr lang="ru-RU" sz="2000" dirty="0" err="1" smtClean="0"/>
              <a:t>Ры-ры-ры</a:t>
            </a:r>
            <a:r>
              <a:rPr lang="ru-RU" sz="2000" dirty="0" smtClean="0"/>
              <a:t> - кто хозяин у норы?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242886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МАКАР</a:t>
            </a:r>
            <a:br>
              <a:rPr lang="ru-RU" sz="2000" dirty="0" smtClean="0"/>
            </a:br>
            <a:r>
              <a:rPr lang="ru-RU" sz="2000" dirty="0" smtClean="0"/>
              <a:t>Ар-ар-ар - на базар пошел Макар.</a:t>
            </a:r>
            <a:br>
              <a:rPr lang="ru-RU" sz="2000" dirty="0" smtClean="0"/>
            </a:br>
            <a:r>
              <a:rPr lang="ru-RU" sz="2000" dirty="0" smtClean="0"/>
              <a:t>Ор-ор-ор - он купил себе топор.</a:t>
            </a:r>
            <a:br>
              <a:rPr lang="ru-RU" sz="2000" dirty="0" smtClean="0"/>
            </a:br>
            <a:r>
              <a:rPr lang="ru-RU" sz="2000" dirty="0" err="1" smtClean="0"/>
              <a:t>Ыр-ыр-ыр</a:t>
            </a:r>
            <a:r>
              <a:rPr lang="ru-RU" sz="2000" dirty="0" smtClean="0"/>
              <a:t> - для хозяйки вкусный сыр.</a:t>
            </a:r>
            <a:br>
              <a:rPr lang="ru-RU" sz="2000" dirty="0" smtClean="0"/>
            </a:br>
            <a:r>
              <a:rPr lang="ru-RU" sz="2000" dirty="0" smtClean="0"/>
              <a:t>Ёр-ёр-ёр - дочке красочный ковер.</a:t>
            </a:r>
            <a:br>
              <a:rPr lang="ru-RU" sz="2000" dirty="0" smtClean="0"/>
            </a:br>
            <a:r>
              <a:rPr lang="ru-RU" sz="2000" dirty="0" err="1" smtClean="0"/>
              <a:t>Ир-ир-ир</a:t>
            </a:r>
            <a:r>
              <a:rPr lang="ru-RU" sz="2000" dirty="0" smtClean="0"/>
              <a:t> - а для бабушки - кефир.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4303455"/>
            <a:ext cx="47863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КОТ МУР-МУР</a:t>
            </a:r>
            <a:br>
              <a:rPr lang="ru-RU" sz="2000" dirty="0" smtClean="0"/>
            </a:br>
            <a:r>
              <a:rPr lang="ru-RU" sz="2000" dirty="0" err="1" smtClean="0"/>
              <a:t>Ур-ур-ур</a:t>
            </a:r>
            <a:r>
              <a:rPr lang="ru-RU" sz="2000" dirty="0" smtClean="0"/>
              <a:t> - у меня есть кот </a:t>
            </a:r>
            <a:r>
              <a:rPr lang="ru-RU" sz="2000" dirty="0" err="1" smtClean="0"/>
              <a:t>Мур-мур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err="1" smtClean="0"/>
              <a:t>Ыр-ыр-ыр</a:t>
            </a:r>
            <a:r>
              <a:rPr lang="ru-RU" sz="2000" dirty="0" smtClean="0"/>
              <a:t> - со стола украли сыр.</a:t>
            </a:r>
            <a:br>
              <a:rPr lang="ru-RU" sz="2000" dirty="0" smtClean="0"/>
            </a:br>
            <a:r>
              <a:rPr lang="ru-RU" sz="2000" dirty="0" err="1" smtClean="0"/>
              <a:t>Ры-ры-ры</a:t>
            </a:r>
            <a:r>
              <a:rPr lang="ru-RU" sz="2000" dirty="0" smtClean="0"/>
              <a:t> - не едят коты сыры.</a:t>
            </a:r>
            <a:br>
              <a:rPr lang="ru-RU" sz="2000" dirty="0" smtClean="0"/>
            </a:br>
            <a:r>
              <a:rPr lang="ru-RU" sz="2000" dirty="0" smtClean="0"/>
              <a:t>Ор-ор-ор - вороны сели на забор.</a:t>
            </a:r>
            <a:br>
              <a:rPr lang="ru-RU" sz="2000" dirty="0" smtClean="0"/>
            </a:br>
            <a:r>
              <a:rPr lang="ru-RU" sz="2000" dirty="0" err="1" smtClean="0"/>
              <a:t>Ыр-ыр-ыр</a:t>
            </a:r>
            <a:r>
              <a:rPr lang="ru-RU" sz="2000" dirty="0" smtClean="0"/>
              <a:t> - у вороны в клюве сыр.</a:t>
            </a:r>
            <a:br>
              <a:rPr lang="ru-RU" sz="2000" dirty="0" smtClean="0"/>
            </a:br>
            <a:r>
              <a:rPr lang="ru-RU" sz="2000" dirty="0" err="1" smtClean="0"/>
              <a:t>Ур-ур-ур</a:t>
            </a:r>
            <a:r>
              <a:rPr lang="ru-RU" sz="2000" dirty="0" smtClean="0"/>
              <a:t> - прогони ворон </a:t>
            </a:r>
            <a:r>
              <a:rPr lang="ru-RU" sz="2000" dirty="0" err="1" smtClean="0"/>
              <a:t>Мур-мур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357166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Ра-ра-ра - ровная гора.</a:t>
            </a:r>
            <a:br>
              <a:rPr lang="ru-RU" sz="2000" dirty="0" smtClean="0"/>
            </a:br>
            <a:r>
              <a:rPr lang="ru-RU" sz="2000" dirty="0" err="1" smtClean="0"/>
              <a:t>Ро-ро-ро</a:t>
            </a:r>
            <a:r>
              <a:rPr lang="ru-RU" sz="2000" dirty="0" smtClean="0"/>
              <a:t> - едем на метро.</a:t>
            </a:r>
            <a:br>
              <a:rPr lang="ru-RU" sz="2000" dirty="0" smtClean="0"/>
            </a:br>
            <a:r>
              <a:rPr lang="ru-RU" sz="2000" dirty="0" err="1" smtClean="0"/>
              <a:t>Ру-ру-ру</a:t>
            </a:r>
            <a:r>
              <a:rPr lang="ru-RU" sz="2000" dirty="0" smtClean="0"/>
              <a:t> - красим конуру.</a:t>
            </a:r>
            <a:br>
              <a:rPr lang="ru-RU" sz="2000" dirty="0" smtClean="0"/>
            </a:br>
            <a:r>
              <a:rPr lang="ru-RU" sz="2000" dirty="0" err="1" smtClean="0"/>
              <a:t>ры-ры-ры</a:t>
            </a:r>
            <a:r>
              <a:rPr lang="ru-RU" sz="2000" dirty="0" smtClean="0"/>
              <a:t> - в парке комары.</a:t>
            </a:r>
            <a:br>
              <a:rPr lang="ru-RU" sz="2000" dirty="0" smtClean="0"/>
            </a:br>
            <a:r>
              <a:rPr lang="ru-RU" sz="2000" dirty="0" err="1" smtClean="0"/>
              <a:t>Ру-ру-ру</a:t>
            </a:r>
            <a:r>
              <a:rPr lang="ru-RU" sz="2000" dirty="0" smtClean="0"/>
              <a:t> - я морковь натру.</a:t>
            </a:r>
            <a:br>
              <a:rPr lang="ru-RU" sz="2000" dirty="0" smtClean="0"/>
            </a:br>
            <a:r>
              <a:rPr lang="ru-RU" sz="2000" dirty="0" err="1" smtClean="0"/>
              <a:t>Ры-ры-ры</a:t>
            </a:r>
            <a:r>
              <a:rPr lang="ru-RU" sz="2000" dirty="0" smtClean="0"/>
              <a:t> - топоры остры.</a:t>
            </a:r>
            <a:br>
              <a:rPr lang="ru-RU" sz="2000" dirty="0" smtClean="0"/>
            </a:br>
            <a:r>
              <a:rPr lang="ru-RU" sz="2000" dirty="0" smtClean="0"/>
              <a:t>Ра-ра-ра - со двора пора.</a:t>
            </a:r>
            <a:br>
              <a:rPr lang="ru-RU" sz="2000" dirty="0" smtClean="0"/>
            </a:br>
            <a:r>
              <a:rPr lang="ru-RU" sz="2000" dirty="0" err="1" smtClean="0"/>
              <a:t>Ру-ру-ру</a:t>
            </a:r>
            <a:r>
              <a:rPr lang="ru-RU" sz="2000" dirty="0" smtClean="0"/>
              <a:t> - я гармонь беру.</a:t>
            </a:r>
            <a:br>
              <a:rPr lang="ru-RU" sz="2000" dirty="0" smtClean="0"/>
            </a:br>
            <a:r>
              <a:rPr lang="ru-RU" sz="2000" dirty="0" smtClean="0"/>
              <a:t>Ра-ра-ра - веселая игра.</a:t>
            </a:r>
            <a:br>
              <a:rPr lang="ru-RU" sz="2000" dirty="0" smtClean="0"/>
            </a:br>
            <a:r>
              <a:rPr lang="ru-RU" sz="2000" dirty="0" smtClean="0"/>
              <a:t>Ра-ра-ра - апельсина кожура.</a:t>
            </a:r>
            <a:br>
              <a:rPr lang="ru-RU" sz="2000" dirty="0" smtClean="0"/>
            </a:br>
            <a:r>
              <a:rPr lang="ru-RU" sz="2000" dirty="0" err="1" smtClean="0"/>
              <a:t>Ры-ры-ры</a:t>
            </a:r>
            <a:r>
              <a:rPr lang="ru-RU" sz="2000" dirty="0" smtClean="0"/>
              <a:t> - новые ковры.</a:t>
            </a:r>
          </a:p>
          <a:p>
            <a:pPr algn="ctr"/>
            <a:r>
              <a:rPr lang="ru-RU" sz="2000" dirty="0" err="1" smtClean="0"/>
              <a:t>Ро-ро-ро</a:t>
            </a:r>
            <a:r>
              <a:rPr lang="ru-RU" sz="2000" dirty="0" smtClean="0"/>
              <a:t> - в магазине есть ситро.</a:t>
            </a:r>
            <a:br>
              <a:rPr lang="ru-RU" sz="2000" dirty="0" smtClean="0"/>
            </a:br>
            <a:r>
              <a:rPr lang="ru-RU" sz="2000" dirty="0" smtClean="0"/>
              <a:t>Ар-ар-ар - красный самовар.</a:t>
            </a:r>
            <a:br>
              <a:rPr lang="ru-RU" sz="2000" dirty="0" smtClean="0"/>
            </a:br>
            <a:r>
              <a:rPr lang="ru-RU" sz="2000" dirty="0" smtClean="0"/>
              <a:t>Ор-ор-ор - убираю двор.</a:t>
            </a:r>
            <a:br>
              <a:rPr lang="ru-RU" sz="2000" dirty="0" smtClean="0"/>
            </a:br>
            <a:r>
              <a:rPr lang="ru-RU" sz="2000" dirty="0" smtClean="0"/>
              <a:t>Ор-ор-ор - забирай топор.</a:t>
            </a:r>
            <a:br>
              <a:rPr lang="ru-RU" sz="2000" dirty="0" smtClean="0"/>
            </a:br>
            <a:r>
              <a:rPr lang="ru-RU" sz="2000" dirty="0" err="1" smtClean="0"/>
              <a:t>Ур-ур-ур</a:t>
            </a:r>
            <a:r>
              <a:rPr lang="ru-RU" sz="2000" dirty="0" smtClean="0"/>
              <a:t> - мы накормим кур.</a:t>
            </a:r>
            <a:br>
              <a:rPr lang="ru-RU" sz="2000" dirty="0" smtClean="0"/>
            </a:br>
            <a:r>
              <a:rPr lang="ru-RU" sz="2000" dirty="0" err="1" smtClean="0"/>
              <a:t>Ир-ир-ир</a:t>
            </a:r>
            <a:r>
              <a:rPr lang="ru-RU" sz="2000" dirty="0" smtClean="0"/>
              <a:t> - весь народ за мир.</a:t>
            </a:r>
            <a:br>
              <a:rPr lang="ru-RU" sz="2000" dirty="0" smtClean="0"/>
            </a:br>
            <a:r>
              <a:rPr lang="ru-RU" sz="2000" dirty="0" smtClean="0"/>
              <a:t>Ар-ара-ар - это слово шар.</a:t>
            </a:r>
            <a:br>
              <a:rPr lang="ru-RU" sz="2000" dirty="0" smtClean="0"/>
            </a:br>
            <a:r>
              <a:rPr lang="ru-RU" sz="2000" dirty="0" err="1" smtClean="0"/>
              <a:t>Ир-ир-ир</a:t>
            </a:r>
            <a:r>
              <a:rPr lang="ru-RU" sz="2000" dirty="0" smtClean="0"/>
              <a:t> - Ира пьет кефир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35716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Стихотворения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На праздничной рубашке </a:t>
            </a:r>
            <a:br>
              <a:rPr lang="ru-RU" sz="2000" dirty="0" smtClean="0"/>
            </a:br>
            <a:r>
              <a:rPr lang="ru-RU" sz="2000" dirty="0" smtClean="0"/>
              <a:t>Розы и ромашки.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Короед грызет кору,</a:t>
            </a:r>
            <a:br>
              <a:rPr lang="ru-RU" sz="2000" dirty="0" smtClean="0"/>
            </a:br>
            <a:r>
              <a:rPr lang="ru-RU" sz="2000" dirty="0" smtClean="0"/>
              <a:t>Прогрызает он дыру.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Спит сурок в просторной норке,</a:t>
            </a:r>
            <a:br>
              <a:rPr lang="ru-RU" sz="2000" dirty="0" smtClean="0"/>
            </a:br>
            <a:r>
              <a:rPr lang="ru-RU" sz="2000" dirty="0" smtClean="0"/>
              <a:t>У сурка нора на горке.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Рубят дрова</a:t>
            </a:r>
            <a:br>
              <a:rPr lang="ru-RU" sz="2000" dirty="0" smtClean="0"/>
            </a:br>
            <a:r>
              <a:rPr lang="ru-RU" sz="2000" dirty="0" smtClean="0"/>
              <a:t>Дровосеки с утра.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Расскажи скороговорку</a:t>
            </a:r>
            <a:br>
              <a:rPr lang="ru-RU" sz="2000" dirty="0" smtClean="0"/>
            </a:br>
            <a:r>
              <a:rPr lang="ru-RU" sz="2000" dirty="0" smtClean="0"/>
              <a:t>Про Петра и про Егорку.</a:t>
            </a:r>
            <a:br>
              <a:rPr lang="ru-RU" sz="2000" dirty="0" smtClean="0"/>
            </a:br>
            <a:r>
              <a:rPr lang="ru-RU" sz="2000" dirty="0" smtClean="0"/>
              <a:t>Пётр карабкается в гору,</a:t>
            </a:r>
            <a:br>
              <a:rPr lang="ru-RU" sz="2000" dirty="0" smtClean="0"/>
            </a:br>
            <a:r>
              <a:rPr lang="ru-RU" sz="2000" dirty="0" smtClean="0"/>
              <a:t>В гости Пётр спешит к Егору.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42873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Жует поросенок</a:t>
            </a:r>
            <a:br>
              <a:rPr lang="ru-RU" sz="2000" dirty="0" smtClean="0"/>
            </a:br>
            <a:r>
              <a:rPr lang="ru-RU" sz="2000" dirty="0" smtClean="0"/>
              <a:t>Морковку спросонок.</a:t>
            </a:r>
            <a:br>
              <a:rPr lang="ru-RU" sz="2000" dirty="0" smtClean="0"/>
            </a:br>
            <a:r>
              <a:rPr lang="ru-RU" sz="2000" dirty="0" smtClean="0"/>
              <a:t>Барашек баранку</a:t>
            </a:r>
            <a:br>
              <a:rPr lang="ru-RU" sz="2000" dirty="0" smtClean="0"/>
            </a:br>
            <a:r>
              <a:rPr lang="ru-RU" sz="2000" dirty="0" smtClean="0"/>
              <a:t>Грызет спозаранку.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Кормит Шурочка</a:t>
            </a:r>
            <a:br>
              <a:rPr lang="ru-RU" sz="2000" dirty="0" smtClean="0"/>
            </a:br>
            <a:r>
              <a:rPr lang="ru-RU" sz="2000" dirty="0" smtClean="0"/>
              <a:t>Просом курочку.</a:t>
            </a:r>
            <a:br>
              <a:rPr lang="ru-RU" sz="2000" dirty="0" smtClean="0"/>
            </a:br>
            <a:r>
              <a:rPr lang="ru-RU" sz="2000" dirty="0" smtClean="0"/>
              <a:t>Кормит пеструшку</a:t>
            </a:r>
            <a:br>
              <a:rPr lang="ru-RU" sz="2000" dirty="0" smtClean="0"/>
            </a:br>
            <a:r>
              <a:rPr lang="ru-RU" sz="2000" dirty="0" smtClean="0"/>
              <a:t>Просом из кружки.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Раскрываю я коробки:</a:t>
            </a:r>
            <a:br>
              <a:rPr lang="ru-RU" sz="2000" dirty="0" smtClean="0"/>
            </a:br>
            <a:r>
              <a:rPr lang="ru-RU" sz="2000" dirty="0" smtClean="0"/>
              <a:t>Тут - шурупы, тут отвертки.</a:t>
            </a:r>
            <a:br>
              <a:rPr lang="ru-RU" sz="2000" dirty="0" smtClean="0"/>
            </a:br>
            <a:r>
              <a:rPr lang="ru-RU" sz="2000" dirty="0" smtClean="0"/>
              <a:t>Я шурупы закручу</a:t>
            </a:r>
            <a:br>
              <a:rPr lang="ru-RU" sz="2000" dirty="0" smtClean="0"/>
            </a:br>
            <a:r>
              <a:rPr lang="ru-RU" sz="2000" dirty="0" smtClean="0"/>
              <a:t>И братишку научу.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pic>
        <p:nvPicPr>
          <p:cNvPr id="43010" name="Picture 2" descr="http://www.bigpo.ru/potra/%D0%AD%D1%82%D0%BE+%D0%BF%D0%BE%D1%81%D0%BE%D0%B1%D0%B8%D0%B5+%D0%BF%D0%BE%D0%BC%D0%BE%D0%B6%D0%B5%D1%82+%D0%BB%D0%BE%D0%B3%D0%BE%D0%BF%D0%B5%D0%B4%D0%B0%D0%BC%2C+%D0%B2%D0%BE%D1%81%D0%BF%D0%B8%D1%82%D0%B0%D1%82%D0%B5%D0%BB%D1%8F%D0%BC+%D0%B4%D0%B5%D1%82%D1%81%D0%BA%D0%B8%D1%85+%D1%81%D0%B0%D0%B4%D0%BE%D0%B2+%D0%B8+%D1%80%D0%BE%D0%B4%D0%B8%D1%82%D0%B5%D0%BB%D1%8F%D0%BC+%D0%B2+%D0%BF%D0%BE%D1%81%D1%82%D0%B0%D0%BD%D0%BE%D0%B2%D0%BA%D0%B5+%D1%83+%D0%B4%D0%B5%D1%82%D0%B5%D0%B9+5-7+%D0%BB%D0%B5%D1%82+%D0%BF%D1%80%D0%B0%D0%B2%D0%B8%D0%BB%D1%8C%D0%BD%D0%BE%D0%B3%D0%BE+%D0%B8+%D1%87%D0%B5%D1%82%D0%BA%D0%BE%D0%B3%D0%BE+%D0%BF%D1%80%D0%BE%D0%B8%D0%B7%D0%BD%D0%BE%D1%88%D0%B5%D0%BD%D0%B8%D1%8F+%D0%B7%D0%B2%D1%83%D0%BA%D0%B0+%D0%A0.+%D0%9A%D0%B0%D0%BA+%D0%BF%D0%BE%D0%B4%D0%B3%D0%BE%D1%82%D0%BE%D0%B2%D0%B8%D1%82%D1%8C+%D0%BF%D0%BE%D1%81%D0%BE%D0%B1%D0%B8%D0%B5+%D0%BA+%D1%80%D0%B0%D0%B1%D0%BE%D1%82%D0%B5a/133687_html_10a24aaa.jpg"/>
          <p:cNvPicPr>
            <a:picLocks noChangeAspect="1" noChangeArrowheads="1"/>
          </p:cNvPicPr>
          <p:nvPr/>
        </p:nvPicPr>
        <p:blipFill>
          <a:blip r:embed="rId2" cstate="print"/>
          <a:srcRect l="23113" r="29506" b="55335"/>
          <a:stretch>
            <a:fillRect/>
          </a:stretch>
        </p:blipFill>
        <p:spPr bwMode="auto">
          <a:xfrm>
            <a:off x="357158" y="1142983"/>
            <a:ext cx="4214842" cy="49344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6380" y="2500306"/>
            <a:ext cx="3286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Глянь-ка на лужок — Там растут сестрички: Золотой глазок, Белые реснички.</a:t>
            </a:r>
          </a:p>
          <a:p>
            <a:r>
              <a:rPr lang="ru-RU" sz="2400" dirty="0" smtClean="0"/>
              <a:t>(Ромашки)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35004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 smtClean="0"/>
              <a:t>Один пришит для красоты,</a:t>
            </a:r>
          </a:p>
          <a:p>
            <a:pPr algn="ctr" fontAlgn="base"/>
            <a:r>
              <a:rPr lang="ru-RU" sz="2000" dirty="0" smtClean="0"/>
              <a:t>Другой для дела нужен —</a:t>
            </a:r>
          </a:p>
          <a:p>
            <a:pPr algn="ctr" fontAlgn="base"/>
            <a:r>
              <a:rPr lang="ru-RU" sz="2000" dirty="0" smtClean="0"/>
              <a:t>В него платок положишь ты,</a:t>
            </a:r>
          </a:p>
          <a:p>
            <a:pPr algn="ctr" fontAlgn="base"/>
            <a:r>
              <a:rPr lang="ru-RU" sz="2000" dirty="0" smtClean="0"/>
              <a:t>Когда зимой простужен.</a:t>
            </a:r>
          </a:p>
          <a:p>
            <a:pPr algn="ctr" fontAlgn="base"/>
            <a:r>
              <a:rPr lang="ru-RU" sz="2000" dirty="0" smtClean="0"/>
              <a:t>( Карман)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64291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Он размером маловат,</a:t>
            </a:r>
            <a:br>
              <a:rPr lang="ru-RU" sz="2000" dirty="0" smtClean="0"/>
            </a:br>
            <a:r>
              <a:rPr lang="ru-RU" sz="2000" dirty="0" smtClean="0"/>
              <a:t>От рожденья слеповат,</a:t>
            </a:r>
            <a:br>
              <a:rPr lang="ru-RU" sz="2000" dirty="0" smtClean="0"/>
            </a:br>
            <a:r>
              <a:rPr lang="ru-RU" sz="2000" dirty="0" smtClean="0"/>
              <a:t>Но изрыл весь огород</a:t>
            </a:r>
            <a:br>
              <a:rPr lang="ru-RU" sz="2000" dirty="0" smtClean="0"/>
            </a:br>
            <a:r>
              <a:rPr lang="ru-RU" sz="2000" dirty="0" smtClean="0"/>
              <a:t>В чёрной шубе – это ...</a:t>
            </a:r>
            <a:br>
              <a:rPr lang="ru-RU" sz="2000" dirty="0" smtClean="0"/>
            </a:br>
            <a:r>
              <a:rPr lang="ru-RU" sz="2000" dirty="0" smtClean="0"/>
              <a:t>(Крот)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64318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Он зелёный, полосатый,</a:t>
            </a:r>
            <a:br>
              <a:rPr lang="ru-RU" sz="2000" dirty="0" smtClean="0"/>
            </a:br>
            <a:r>
              <a:rPr lang="ru-RU" sz="2000" dirty="0" smtClean="0"/>
              <a:t>Внутри алый и крупчатый.</a:t>
            </a:r>
            <a:br>
              <a:rPr lang="ru-RU" sz="2000" dirty="0" smtClean="0"/>
            </a:br>
            <a:r>
              <a:rPr lang="ru-RU" sz="2000" dirty="0" smtClean="0"/>
              <a:t>Всем приятен он на вкус…</a:t>
            </a:r>
            <a:br>
              <a:rPr lang="ru-RU" sz="2000" dirty="0" smtClean="0"/>
            </a:br>
            <a:r>
              <a:rPr lang="ru-RU" sz="2000" dirty="0" smtClean="0"/>
              <a:t>Как зовут его?</a:t>
            </a:r>
          </a:p>
          <a:p>
            <a:pPr algn="ctr"/>
            <a:r>
              <a:rPr lang="ru-RU" sz="2000" dirty="0" smtClean="0"/>
              <a:t>(Арбуз)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27146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2000" dirty="0" smtClean="0"/>
              <a:t>Когда за грибами</a:t>
            </a:r>
          </a:p>
          <a:p>
            <a:pPr algn="ctr" fontAlgn="base"/>
            <a:r>
              <a:rPr lang="ru-RU" sz="2000" dirty="0" smtClean="0"/>
              <a:t>Ты в рощу идешь,</a:t>
            </a:r>
          </a:p>
          <a:p>
            <a:pPr algn="ctr" fontAlgn="base"/>
            <a:r>
              <a:rPr lang="ru-RU" sz="2000" dirty="0" smtClean="0"/>
              <a:t>Ее непременно</a:t>
            </a:r>
          </a:p>
          <a:p>
            <a:pPr algn="ctr" fontAlgn="base"/>
            <a:r>
              <a:rPr lang="ru-RU" sz="2000" dirty="0" smtClean="0"/>
              <a:t>С собою берешь.</a:t>
            </a:r>
          </a:p>
          <a:p>
            <a:pPr algn="ctr" fontAlgn="base"/>
            <a:r>
              <a:rPr lang="ru-RU" sz="2000" b="1" dirty="0" smtClean="0"/>
              <a:t> </a:t>
            </a:r>
            <a:r>
              <a:rPr lang="ru-RU" sz="2000" dirty="0" smtClean="0"/>
              <a:t>(Корзина)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643446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Ночью снег все шел и шел </a:t>
            </a:r>
          </a:p>
          <a:p>
            <a:pPr algn="ctr"/>
            <a:r>
              <a:rPr lang="ru-RU" sz="2000" dirty="0" smtClean="0"/>
              <a:t>И к утру ее намел. </a:t>
            </a:r>
          </a:p>
          <a:p>
            <a:pPr algn="ctr"/>
            <a:r>
              <a:rPr lang="ru-RU" sz="2000" dirty="0" smtClean="0"/>
              <a:t>Санки брать во двор пора, </a:t>
            </a:r>
          </a:p>
          <a:p>
            <a:pPr algn="ctr"/>
            <a:r>
              <a:rPr lang="ru-RU" sz="2000" dirty="0" smtClean="0"/>
              <a:t>Ждет нас снежная… </a:t>
            </a:r>
          </a:p>
          <a:p>
            <a:pPr algn="ctr"/>
            <a:r>
              <a:rPr lang="ru-RU" sz="2000" dirty="0" smtClean="0"/>
              <a:t>( Гора)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57686" y="4643446"/>
          <a:ext cx="4286280" cy="1675266"/>
        </p:xfrm>
        <a:graphic>
          <a:graphicData uri="http://schemas.openxmlformats.org/drawingml/2006/table">
            <a:tbl>
              <a:tblPr/>
              <a:tblGrid>
                <a:gridCol w="4286280"/>
              </a:tblGrid>
              <a:tr h="124037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Во дворе я - королева.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Вон мой дом, на ветке слева.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Птица в перьях серо-черных,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Я умна, хитра, проворна. 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(Ворона)</a:t>
                      </a:r>
                    </a:p>
                  </a:txBody>
                  <a:tcPr marL="75633" marR="75633" marT="75633" marB="756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Не зверь, не птица —</a:t>
            </a:r>
            <a:br>
              <a:rPr lang="ru-RU" sz="2000" dirty="0" smtClean="0"/>
            </a:br>
            <a:r>
              <a:rPr lang="ru-RU" sz="2000" dirty="0" smtClean="0"/>
              <a:t>Нос, как спица.</a:t>
            </a:r>
            <a:br>
              <a:rPr lang="ru-RU" sz="2000" dirty="0" smtClean="0"/>
            </a:br>
            <a:r>
              <a:rPr lang="ru-RU" sz="2000" dirty="0" smtClean="0"/>
              <a:t>Летит — пищит,</a:t>
            </a:r>
            <a:br>
              <a:rPr lang="ru-RU" sz="2000" dirty="0" smtClean="0"/>
            </a:br>
            <a:r>
              <a:rPr lang="ru-RU" sz="2000" dirty="0" smtClean="0"/>
              <a:t>Сядет — молчит.</a:t>
            </a:r>
            <a:br>
              <a:rPr lang="ru-RU" sz="2000" dirty="0" smtClean="0"/>
            </a:br>
            <a:r>
              <a:rPr lang="ru-RU" sz="2000" dirty="0" smtClean="0"/>
              <a:t>Кто его убьёт,</a:t>
            </a:r>
            <a:br>
              <a:rPr lang="ru-RU" sz="2000" dirty="0" smtClean="0"/>
            </a:br>
            <a:r>
              <a:rPr lang="ru-RU" sz="2000" dirty="0" smtClean="0"/>
              <a:t>Тот кровь свою прольёт.</a:t>
            </a:r>
          </a:p>
          <a:p>
            <a:pPr algn="ctr"/>
            <a:r>
              <a:rPr lang="ru-RU" sz="2000" dirty="0" smtClean="0"/>
              <a:t>(Комар)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57148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Круглый, гладкий, как арбуз… </a:t>
            </a:r>
            <a:br>
              <a:rPr lang="ru-RU" sz="2000" dirty="0" smtClean="0"/>
            </a:br>
            <a:r>
              <a:rPr lang="ru-RU" sz="2000" dirty="0" smtClean="0"/>
              <a:t>Цвет — любой, на разный вкус. </a:t>
            </a:r>
            <a:br>
              <a:rPr lang="ru-RU" sz="2000" dirty="0" smtClean="0"/>
            </a:br>
            <a:r>
              <a:rPr lang="ru-RU" sz="2000" dirty="0" smtClean="0"/>
              <a:t>Коль отпустишь с поводка, </a:t>
            </a:r>
            <a:br>
              <a:rPr lang="ru-RU" sz="2000" dirty="0" smtClean="0"/>
            </a:br>
            <a:r>
              <a:rPr lang="ru-RU" sz="2000" dirty="0" smtClean="0"/>
              <a:t>Улетит за облака.</a:t>
            </a:r>
          </a:p>
          <a:p>
            <a:pPr algn="ctr"/>
            <a:r>
              <a:rPr lang="ru-RU" sz="2000" dirty="0" smtClean="0"/>
              <a:t>(Шар)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786058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Бел как снег,</a:t>
            </a:r>
            <a:br>
              <a:rPr lang="ru-RU" sz="2000" dirty="0" smtClean="0"/>
            </a:br>
            <a:r>
              <a:rPr lang="ru-RU" sz="2000" dirty="0" smtClean="0"/>
              <a:t>в чести у всех.</a:t>
            </a:r>
            <a:br>
              <a:rPr lang="ru-RU" sz="2000" dirty="0" smtClean="0"/>
            </a:br>
            <a:r>
              <a:rPr lang="ru-RU" sz="2000" dirty="0" smtClean="0"/>
              <a:t>В рот попал-</a:t>
            </a:r>
            <a:br>
              <a:rPr lang="ru-RU" sz="2000" dirty="0" smtClean="0"/>
            </a:br>
            <a:r>
              <a:rPr lang="ru-RU" sz="2000" dirty="0" smtClean="0"/>
              <a:t>там и пропал</a:t>
            </a:r>
            <a:br>
              <a:rPr lang="ru-RU" sz="2000" dirty="0" smtClean="0"/>
            </a:br>
            <a:r>
              <a:rPr lang="ru-RU" sz="2000" dirty="0" smtClean="0"/>
              <a:t>(Сахар)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278605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Чудо-ящик — </a:t>
            </a:r>
            <a:br>
              <a:rPr lang="ru-RU" sz="2000" dirty="0" smtClean="0"/>
            </a:br>
            <a:r>
              <a:rPr lang="ru-RU" sz="2000" dirty="0" smtClean="0"/>
              <a:t>В нём окно. </a:t>
            </a:r>
            <a:br>
              <a:rPr lang="ru-RU" sz="2000" dirty="0" smtClean="0"/>
            </a:br>
            <a:r>
              <a:rPr lang="ru-RU" sz="2000" dirty="0" smtClean="0"/>
              <a:t>В том окошечке кино.</a:t>
            </a:r>
            <a:br>
              <a:rPr lang="ru-RU" sz="2000" dirty="0" smtClean="0"/>
            </a:br>
            <a:r>
              <a:rPr lang="ru-RU" sz="2000" dirty="0" smtClean="0"/>
              <a:t>(Телевизор)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7148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Красный вкусный, хоть не сладкий.</a:t>
            </a:r>
            <a:br>
              <a:rPr lang="ru-RU" sz="2000" dirty="0" smtClean="0"/>
            </a:br>
            <a:r>
              <a:rPr lang="ru-RU" sz="2000" dirty="0" smtClean="0"/>
              <a:t>Зреет на обычной грядке,</a:t>
            </a:r>
            <a:br>
              <a:rPr lang="ru-RU" sz="2000" dirty="0" smtClean="0"/>
            </a:br>
            <a:r>
              <a:rPr lang="ru-RU" sz="2000" dirty="0" smtClean="0"/>
              <a:t>Но, как в сказке, с давних пор</a:t>
            </a:r>
            <a:br>
              <a:rPr lang="ru-RU" sz="2000" dirty="0" smtClean="0"/>
            </a:br>
            <a:r>
              <a:rPr lang="ru-RU" sz="2000" dirty="0" smtClean="0"/>
              <a:t>Все зовут его: «Синьор»!</a:t>
            </a:r>
            <a:br>
              <a:rPr lang="ru-RU" sz="2000" dirty="0" smtClean="0"/>
            </a:br>
            <a:r>
              <a:rPr lang="ru-RU" sz="2000" dirty="0" smtClean="0"/>
              <a:t>(помидор)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53578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В сказке может он летать,</a:t>
            </a:r>
            <a:br>
              <a:rPr lang="ru-RU" sz="2000" dirty="0" smtClean="0"/>
            </a:br>
            <a:r>
              <a:rPr lang="ru-RU" sz="2000" dirty="0" smtClean="0"/>
              <a:t>Дома – украшеньем стать. (Ковер)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357430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Утренний комплекс </a:t>
            </a:r>
            <a:endParaRPr lang="ru-RU" dirty="0"/>
          </a:p>
        </p:txBody>
      </p:sp>
      <p:pic>
        <p:nvPicPr>
          <p:cNvPr id="4" name="Picture 2" descr="https://vseorechi.ru/wp-content/uploads/2017/06/zaborchik324.jpg"/>
          <p:cNvPicPr>
            <a:picLocks noChangeAspect="1" noChangeArrowheads="1"/>
          </p:cNvPicPr>
          <p:nvPr/>
        </p:nvPicPr>
        <p:blipFill>
          <a:blip r:embed="rId2" cstate="print"/>
          <a:srcRect t="13218"/>
          <a:stretch>
            <a:fillRect/>
          </a:stretch>
        </p:blipFill>
        <p:spPr bwMode="auto">
          <a:xfrm>
            <a:off x="1331640" y="1124744"/>
            <a:ext cx="6336704" cy="36706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4797152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Цель.</a:t>
            </a:r>
            <a:r>
              <a:rPr lang="ru-RU" dirty="0" smtClean="0"/>
              <a:t> Упражнять в умении удерживать зубы сжатыми; развивать круговые мышцы губ.</a:t>
            </a:r>
          </a:p>
          <a:p>
            <a:pPr algn="ctr"/>
            <a:r>
              <a:rPr lang="ru-RU" dirty="0" smtClean="0"/>
              <a:t>Зубы плотно сжаты. Губы находятся в положении улыбки. Упражнение выполнить 5-6 раз, продолжительность каждого упражнения 10-15с.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11967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(Статическое)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Упражнение «Парус» (Статическое)</a:t>
            </a:r>
            <a:endParaRPr lang="ru-RU" dirty="0"/>
          </a:p>
        </p:txBody>
      </p:sp>
      <p:pic>
        <p:nvPicPr>
          <p:cNvPr id="50178" name="Picture 2" descr="ÐÐ°ÑÑÐ¸Ð½ÐºÐ¸ Ð¿Ð¾ Ð·Ð°Ð¿ÑÐ¾ÑÑ Ð°ÑÑÐ¸ÐºÑÐ»ÑÑÐ¸Ð¾Ð½Ð½Ð°Ñ Ð³Ð¸Ð¼Ð½Ð°ÑÑÐ¸ÐºÐ° Ð¿Ð°ÑÑÑ"/>
          <p:cNvPicPr>
            <a:picLocks noChangeAspect="1" noChangeArrowheads="1"/>
          </p:cNvPicPr>
          <p:nvPr/>
        </p:nvPicPr>
        <p:blipFill>
          <a:blip r:embed="rId2" cstate="print"/>
          <a:srcRect t="31500" b="6761"/>
          <a:stretch>
            <a:fillRect/>
          </a:stretch>
        </p:blipFill>
        <p:spPr bwMode="auto">
          <a:xfrm>
            <a:off x="1259632" y="908720"/>
            <a:ext cx="6686939" cy="3096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4293096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Цель.</a:t>
            </a:r>
            <a:r>
              <a:rPr lang="ru-RU" dirty="0" smtClean="0"/>
              <a:t> Растягивать подъязычную связку; развивать умение расслаблять мышцы языка в приподнятом положении. </a:t>
            </a:r>
          </a:p>
          <a:p>
            <a:pPr algn="ctr"/>
            <a:r>
              <a:rPr lang="ru-RU" dirty="0" smtClean="0"/>
              <a:t>Рот широко раскрыт. Широкий кончик языка поставить за верхние зубы на бугорки, спинку языка немного прогнуть вперед. Боковые края языка прижать к верхним коренным зубам. Удерживать язык в таком положении под счет до 10. Упражнение повторить 2-3 раза.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звука </a:t>
            </a:r>
            <a:r>
              <a:rPr lang="en-US" dirty="0" smtClean="0"/>
              <a:t>[</a:t>
            </a:r>
            <a:r>
              <a:rPr lang="ru-RU" dirty="0" smtClean="0"/>
              <a:t>Р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357298"/>
            <a:ext cx="4357718" cy="326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ÐÐ°ÑÑÐ¸Ð½ÐºÐ¸ Ð¿Ð¾ Ð·Ð°Ð¿ÑÐ¾ÑÑ ÑÐ¾Ð±Ð°ÐºÐ° ÑÑÑÐ¸Ñ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000372"/>
            <a:ext cx="335758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§Ð°ÑÐµÑ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5976664" cy="42812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88224" y="7647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(Статическое)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4214818"/>
            <a:ext cx="6858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</a:t>
            </a:r>
            <a:r>
              <a:rPr lang="ru-RU" sz="2000" dirty="0" smtClean="0"/>
              <a:t>. Упражнять в умении удерживать широкий язык в верхнем положении.</a:t>
            </a:r>
          </a:p>
          <a:p>
            <a:pPr algn="ctr"/>
            <a:r>
              <a:rPr lang="ru-RU" sz="2000" dirty="0" smtClean="0"/>
              <a:t>Рот широко раскрыт. Широкий кончик языка поднят вверх. Подтянуть его к верхним зубам, но не касаться их. Боковые края языка прикасаются к верхним коренным зубам. Удерживать язык в таком положении под счет до 10. Упражнение выполнять 3 – 4 раза.</a:t>
            </a: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°ÑÑÐ¸ÐºÑÐ»ÑÑÐ¸Ð¾Ð½Ð½Ð°Ñ Ð³Ð¸Ð¼Ð½Ð°ÑÑÐ¸ÐºÐ° Ð»Ð¾ÑÐ°Ð´ÐºÐ°"/>
          <p:cNvPicPr>
            <a:picLocks noChangeAspect="1" noChangeArrowheads="1"/>
          </p:cNvPicPr>
          <p:nvPr/>
        </p:nvPicPr>
        <p:blipFill>
          <a:blip r:embed="rId2" cstate="print"/>
          <a:srcRect l="9912" t="25012" r="7879" b="12776"/>
          <a:stretch>
            <a:fillRect/>
          </a:stretch>
        </p:blipFill>
        <p:spPr bwMode="auto">
          <a:xfrm>
            <a:off x="1763688" y="980728"/>
            <a:ext cx="5544616" cy="31469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33265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Упражнение «Лошадка» (Динамическое)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437112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Цель.</a:t>
            </a:r>
            <a:r>
              <a:rPr lang="ru-RU" dirty="0" smtClean="0"/>
              <a:t> Растягивать подъязычную связку языка.</a:t>
            </a:r>
          </a:p>
          <a:p>
            <a:pPr algn="ctr"/>
            <a:r>
              <a:rPr lang="ru-RU" dirty="0" smtClean="0"/>
              <a:t>Присасывать кончик языка к небу. Темп пощелкивания должен меняться (медленно, быстрее, очень быстро ). Упражнение способствует растяжению укороченной подъязычной связки. Упражнение выполнить 10-15 раз.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ÐÐ°ÑÐµÐ½Ñ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528418" cy="43577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43702" y="428604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(Динамическое)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4714884"/>
            <a:ext cx="63579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Цель.</a:t>
            </a:r>
            <a:r>
              <a:rPr lang="ru-RU" sz="2000" dirty="0" smtClean="0"/>
              <a:t> Развивать движения широкого кончика языка в верхнем положении.</a:t>
            </a:r>
          </a:p>
          <a:p>
            <a:pPr algn="ctr"/>
            <a:r>
              <a:rPr lang="ru-RU" sz="2000" dirty="0" smtClean="0"/>
              <a:t>Широким кончиком языка обнять верхнюю губу и убрать язык в полость рта. Рот при этом не закрывать. Упражнение повторить 5 – 6 раз.</a:t>
            </a:r>
            <a:endParaRPr lang="ru-RU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Обеденный комплекс</a:t>
            </a:r>
            <a:endParaRPr lang="ru-RU" dirty="0"/>
          </a:p>
        </p:txBody>
      </p:sp>
      <p:pic>
        <p:nvPicPr>
          <p:cNvPr id="3" name="Picture 2" descr="ÐÑÐ¸Ð±Ð¾Ðº"/>
          <p:cNvPicPr>
            <a:picLocks noChangeAspect="1" noChangeArrowheads="1"/>
          </p:cNvPicPr>
          <p:nvPr/>
        </p:nvPicPr>
        <p:blipFill>
          <a:blip r:embed="rId2" cstate="print"/>
          <a:srcRect t="8426" b="10113"/>
          <a:stretch>
            <a:fillRect/>
          </a:stretch>
        </p:blipFill>
        <p:spPr bwMode="auto">
          <a:xfrm>
            <a:off x="928662" y="857232"/>
            <a:ext cx="7358114" cy="40010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00892" y="928670"/>
            <a:ext cx="2143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(Динамическое)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5072074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Цель.</a:t>
            </a:r>
            <a:r>
              <a:rPr lang="ru-RU" sz="2000" dirty="0" smtClean="0"/>
              <a:t> Растягивать подъязычную связку языка.</a:t>
            </a:r>
          </a:p>
          <a:p>
            <a:pPr algn="ctr"/>
            <a:r>
              <a:rPr lang="ru-RU" sz="2000" dirty="0" smtClean="0"/>
              <a:t>Широко раскрыть полость рта. Присосать поверхность языка к небу. Не отрывая язык от неба, сильно оттянуть вниз нижнюю челюсть. Упражнение выполнить 5 – 6 раз.</a:t>
            </a:r>
            <a:endParaRPr lang="ru-RU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p.vk.me/c543108/v543108029/227/oWeyo7hkAr8.jpg"/>
          <p:cNvPicPr>
            <a:picLocks noChangeAspect="1" noChangeArrowheads="1"/>
          </p:cNvPicPr>
          <p:nvPr/>
        </p:nvPicPr>
        <p:blipFill>
          <a:blip r:embed="rId2" cstate="print"/>
          <a:srcRect t="38678" r="9184" b="5110"/>
          <a:stretch>
            <a:fillRect/>
          </a:stretch>
        </p:blipFill>
        <p:spPr bwMode="auto">
          <a:xfrm>
            <a:off x="357158" y="928670"/>
            <a:ext cx="8358246" cy="30991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285728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Упражнение «Иголочка» (статическое)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4643446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</a:t>
            </a:r>
            <a:r>
              <a:rPr lang="ru-RU" sz="2000" dirty="0" smtClean="0"/>
              <a:t>. Развивать умение напрягать боковые мышцы языка и длительное время удерживать язык в таком положении.</a:t>
            </a:r>
          </a:p>
          <a:p>
            <a:pPr algn="ctr"/>
            <a:r>
              <a:rPr lang="ru-RU" sz="2000" dirty="0" smtClean="0"/>
              <a:t>Узкий кончик языка высунуть из полости рта, не прикасаясь им у губам. Удерживать язык в таком положении под счет до 10.</a:t>
            </a: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°ÑÑÐ¸ÐºÑÐ»ÑÑÐ¸Ð¾Ð½Ð½Ð°Ñ Ð³Ð¸Ð¼Ð½Ð°ÑÑÐ¸ÐºÐ° ÑÑÑÐ±Ð¾Ñ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857232"/>
            <a:ext cx="5572164" cy="37054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357166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Упражнение «Дудочка» (Статическое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5000636"/>
            <a:ext cx="5643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Цель.</a:t>
            </a:r>
            <a:r>
              <a:rPr lang="ru-RU" sz="2000" dirty="0" smtClean="0"/>
              <a:t> Развивать круговые мышцы губ.</a:t>
            </a:r>
          </a:p>
          <a:p>
            <a:pPr algn="ctr"/>
            <a:r>
              <a:rPr lang="ru-RU" sz="2000" dirty="0" smtClean="0"/>
              <a:t>Губы сомкнуты и вытянуты вперед в виде трубочки. Удерживать губы в таком положении следует 10 – 15 с.</a:t>
            </a:r>
            <a:endParaRPr lang="ru-RU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vseorechi.ru/wp-content/uploads/2017/06/zaborchik324.jpg"/>
          <p:cNvPicPr>
            <a:picLocks noChangeAspect="1" noChangeArrowheads="1"/>
          </p:cNvPicPr>
          <p:nvPr/>
        </p:nvPicPr>
        <p:blipFill>
          <a:blip r:embed="rId2" cstate="print"/>
          <a:srcRect l="52940" t="33045" r="2942" b="5267"/>
          <a:stretch>
            <a:fillRect/>
          </a:stretch>
        </p:blipFill>
        <p:spPr bwMode="auto">
          <a:xfrm>
            <a:off x="1142976" y="1071546"/>
            <a:ext cx="3357586" cy="3133747"/>
          </a:xfrm>
          <a:prstGeom prst="rect">
            <a:avLst/>
          </a:prstGeom>
          <a:noFill/>
        </p:spPr>
      </p:pic>
      <p:pic>
        <p:nvPicPr>
          <p:cNvPr id="3" name="Picture 2" descr="ÐÐ°ÑÑÐ¸Ð½ÐºÐ¸ Ð¿Ð¾ Ð·Ð°Ð¿ÑÐ¾ÑÑ Ð°ÑÑÐ¸ÐºÑÐ»ÑÑÐ¸Ð¾Ð½Ð½Ð°Ñ Ð³Ð¸Ð¼Ð½Ð°ÑÑÐ¸ÐºÐ° ÑÑÑÐ±Ð¾ÑÐºÐ°"/>
          <p:cNvPicPr>
            <a:picLocks noChangeAspect="1" noChangeArrowheads="1"/>
          </p:cNvPicPr>
          <p:nvPr/>
        </p:nvPicPr>
        <p:blipFill>
          <a:blip r:embed="rId3" cstate="print"/>
          <a:srcRect l="28205" t="7712" r="24359" b="26740"/>
          <a:stretch>
            <a:fillRect/>
          </a:stretch>
        </p:blipFill>
        <p:spPr bwMode="auto">
          <a:xfrm>
            <a:off x="4643438" y="1071546"/>
            <a:ext cx="3420620" cy="3143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14546" y="357166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Упражнение «Настроение» (Динамическое)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4714884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Цель. </a:t>
            </a:r>
            <a:r>
              <a:rPr lang="ru-RU" sz="2000" dirty="0" smtClean="0"/>
              <a:t>Вырабатывать подвижность губ. </a:t>
            </a:r>
          </a:p>
          <a:p>
            <a:pPr algn="ctr"/>
            <a:r>
              <a:rPr lang="ru-RU" sz="2000" dirty="0" smtClean="0"/>
              <a:t>Губы растянуты в улыбке. Зубы заборчиком. Эта часть упражнения представляет хорошее настроение (помогает мимика). Затем губы принимают положение трубочки. Зубы находятся в прежнем положении. Мимика помогает ребенку принять рассерженный вид. Упражнение повторяется 5 раз и заканчивается улыбкой, т.е. хорошим настроением. </a:t>
            </a:r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 l="36580" t="50069" r="29045" b="4097"/>
          <a:stretch>
            <a:fillRect/>
          </a:stretch>
        </p:blipFill>
        <p:spPr bwMode="auto">
          <a:xfrm>
            <a:off x="214282" y="1142984"/>
            <a:ext cx="4572032" cy="4572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357166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Упражнение «Прогони комарика» (Динамическое)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143504" y="1857364"/>
            <a:ext cx="371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</a:t>
            </a:r>
            <a:r>
              <a:rPr lang="ru-RU" sz="2000" dirty="0" smtClean="0"/>
              <a:t>. Вызвать самостоятельное дрожание кончика языка под воздействием сильной воздушной струи.</a:t>
            </a:r>
          </a:p>
          <a:p>
            <a:pPr algn="ctr"/>
            <a:r>
              <a:rPr lang="ru-RU" sz="2000" dirty="0" smtClean="0"/>
              <a:t>Верхняя и нижняя губы прикасаются к высунутому кончику языка. Сильная воздушная струя, направленная на кончик языка, приводить его в движение. Язык дрожит. Упражнение повторить 3 раза.</a:t>
            </a:r>
            <a:endParaRPr lang="ru-RU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Вечерний комплекс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°ÑÑÐ¸ÐºÑÐ»ÑÑÐ¸Ð¾Ð½Ð½Ð¾Ðµ ÑÐ¿ÑÐ°Ð¶Ð½ÐµÐ½Ð¸Ðµ ÑÐ»ÑÐ±Ð¾Ñ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357718" cy="4357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3438" y="1285860"/>
            <a:ext cx="4500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Упражнение «Улыбочка» (Статическое)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2428868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</a:t>
            </a:r>
            <a:r>
              <a:rPr lang="ru-RU" sz="2000" dirty="0" smtClean="0"/>
              <a:t>. Развивать круговые мышцы губ.</a:t>
            </a:r>
          </a:p>
          <a:p>
            <a:pPr algn="ctr"/>
            <a:r>
              <a:rPr lang="ru-RU" sz="2000" dirty="0" smtClean="0"/>
              <a:t>Губы растянуты в виде улыбки, обнажая сомкнутые зубы. Удерживать губы в таком положении следует 10 – 15 секунд.</a:t>
            </a:r>
            <a:endParaRPr lang="ru-RU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ÐÐ°ÑÑÐ¸Ð½ÐºÐ¸ Ð¿Ð¾ Ð·Ð°Ð¿ÑÐ¾ÑÑ Ð°ÑÑÐ¸ÐºÑÐ»ÑÑÐ¸Ð¾Ð½Ð½Ð¾Ðµ ÑÐ¿ÑÐ°Ð¶Ð½ÐµÐ½Ð¸Ðµ Ð¶ÐµÐ»Ð¾Ð±Ð¾Ðº"/>
          <p:cNvPicPr>
            <a:picLocks noChangeAspect="1" noChangeArrowheads="1"/>
          </p:cNvPicPr>
          <p:nvPr/>
        </p:nvPicPr>
        <p:blipFill>
          <a:blip r:embed="rId2"/>
          <a:srcRect t="4808" r="46951" b="3845"/>
          <a:stretch>
            <a:fillRect/>
          </a:stretch>
        </p:blipFill>
        <p:spPr bwMode="auto">
          <a:xfrm>
            <a:off x="4786314" y="857232"/>
            <a:ext cx="3929090" cy="5148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28572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Упражнение «Желобок» ( Статическое)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785926"/>
            <a:ext cx="40005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Цель.</a:t>
            </a:r>
            <a:r>
              <a:rPr lang="ru-RU" sz="2000" dirty="0" smtClean="0"/>
              <a:t> Вырабатывать целенаправленную воздушную струю по средней линии языка на его кончик; Развивать боковые мышцы языка.</a:t>
            </a:r>
          </a:p>
          <a:p>
            <a:pPr algn="ctr"/>
            <a:r>
              <a:rPr lang="ru-RU" sz="2000" dirty="0" smtClean="0"/>
              <a:t>Высунуть широкий язык из полости рта. Боковые края языка загнуть вверх. Плавно подуть на кончик языка. Выполнять упражнение следует 3 – 4 раза по 5 – 7 секунд.  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звука </a:t>
            </a:r>
            <a:r>
              <a:rPr lang="en-US" dirty="0" smtClean="0"/>
              <a:t>[</a:t>
            </a:r>
            <a:r>
              <a:rPr lang="ru-RU" dirty="0" smtClean="0"/>
              <a:t>Р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643042" y="2214554"/>
            <a:ext cx="6357982" cy="2143140"/>
          </a:xfrm>
          <a:prstGeom prst="snip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язычно-альвеолярный;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 образование, способ образования – дрожащий;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Степень участия голоса в шуме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Ротовое резонирование.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°ÑÑÐ¸ÐºÑÐ»ÑÑÐ¸Ð¾Ð½Ð½Ð°Ñ Ð³Ð¸Ð¼Ð½Ð°ÑÑÐ¸ÐºÐ° Ð¼Ð°Ð»ÑÑ"/>
          <p:cNvPicPr>
            <a:picLocks noChangeAspect="1" noChangeArrowheads="1"/>
          </p:cNvPicPr>
          <p:nvPr/>
        </p:nvPicPr>
        <p:blipFill>
          <a:blip r:embed="rId2" cstate="print"/>
          <a:srcRect l="13322" r="14143"/>
          <a:stretch>
            <a:fillRect/>
          </a:stretch>
        </p:blipFill>
        <p:spPr bwMode="auto">
          <a:xfrm>
            <a:off x="1714480" y="857232"/>
            <a:ext cx="5286412" cy="40995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214290"/>
            <a:ext cx="528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Упражнение «Маляр» (Динамическое)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143512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</a:t>
            </a:r>
            <a:r>
              <a:rPr lang="ru-RU" sz="2000" dirty="0" smtClean="0"/>
              <a:t>. Вырабатывать подвижность языка в верхнем положении.</a:t>
            </a:r>
          </a:p>
          <a:p>
            <a:pPr algn="ctr"/>
            <a:r>
              <a:rPr lang="ru-RU" sz="2000" dirty="0" smtClean="0"/>
              <a:t>Широко раскрыть полость рта. Широким кончиком языка проводить по небу от верхних зубов до маленького язычка и обратно. Упражнение проводить в медленном темпе 5 – 6 раз.</a:t>
            </a:r>
            <a:endParaRPr lang="ru-RU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ÐÐ°ÑÑÐ¸Ð½ÐºÐ¸ Ð¿Ð¾ Ð·Ð°Ð¿ÑÐ¾ÑÑ Ð°ÑÑÐ¸ÐºÑÐ»ÑÑÐ¸Ð¾Ð½Ð½Ð¾Ðµ ÑÐ¿ÑÐ°Ð¶Ð½ÐµÐ½Ð¸Ðµ Ð´ÑÑÐµÐ»"/>
          <p:cNvPicPr>
            <a:picLocks noChangeAspect="1" noChangeArrowheads="1"/>
          </p:cNvPicPr>
          <p:nvPr/>
        </p:nvPicPr>
        <p:blipFill>
          <a:blip r:embed="rId2"/>
          <a:srcRect t="33499"/>
          <a:stretch>
            <a:fillRect/>
          </a:stretch>
        </p:blipFill>
        <p:spPr bwMode="auto">
          <a:xfrm>
            <a:off x="428596" y="857232"/>
            <a:ext cx="8358246" cy="37774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214290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Упражнение «Дятел» (Динамическое)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4929198"/>
            <a:ext cx="70009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Цель.</a:t>
            </a:r>
            <a:r>
              <a:rPr lang="ru-RU" sz="2000" dirty="0" smtClean="0"/>
              <a:t> Вырабатывать подвижность кончика языка.</a:t>
            </a:r>
          </a:p>
          <a:p>
            <a:pPr algn="ctr"/>
            <a:r>
              <a:rPr lang="ru-RU" sz="2000" dirty="0" smtClean="0"/>
              <a:t>Рот широко раскрыт. Язык с силой ударят об бугорки, находящиеся за верхними зубами; ребенок при этом произносит звук </a:t>
            </a:r>
            <a:r>
              <a:rPr lang="en-US" sz="2000" dirty="0" smtClean="0"/>
              <a:t>[</a:t>
            </a:r>
            <a:r>
              <a:rPr lang="ru-RU" sz="2000" dirty="0" err="1" smtClean="0"/>
              <a:t>д</a:t>
            </a:r>
            <a:r>
              <a:rPr lang="en-US" sz="2000" dirty="0" smtClean="0"/>
              <a:t>]</a:t>
            </a:r>
            <a:r>
              <a:rPr lang="ru-RU" sz="2000" dirty="0" smtClean="0"/>
              <a:t> , </a:t>
            </a:r>
            <a:r>
              <a:rPr lang="ru-RU" sz="2000" dirty="0" err="1" smtClean="0"/>
              <a:t>подрожая</a:t>
            </a:r>
            <a:r>
              <a:rPr lang="ru-RU" sz="2000" dirty="0" smtClean="0"/>
              <a:t> звуку дятла: </a:t>
            </a:r>
            <a:r>
              <a:rPr lang="ru-RU" sz="2000" dirty="0" err="1" smtClean="0"/>
              <a:t>д-д-д-д-д</a:t>
            </a:r>
            <a:r>
              <a:rPr lang="ru-RU" sz="2000" dirty="0" smtClean="0"/>
              <a:t>. Упражнение проводиться в течение 15 – 20 секунд.</a:t>
            </a:r>
            <a:endParaRPr lang="ru-RU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643470" cy="46582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214290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Упражнение «Утюжок» (Динамическое)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2285992"/>
            <a:ext cx="3786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</a:t>
            </a:r>
            <a:r>
              <a:rPr lang="ru-RU" sz="2000" dirty="0" smtClean="0"/>
              <a:t>. Активизировать кончик языка на бугорках.</a:t>
            </a:r>
          </a:p>
          <a:p>
            <a:pPr algn="ctr"/>
            <a:r>
              <a:rPr lang="ru-RU" sz="2000" dirty="0" smtClean="0"/>
              <a:t>Рот приоткрыт. Широким кончиком языка поглаживать бугорки, находящиеся за верхними зубами: назад – вперед. Упражнение проводить 20 – 25 раз.</a:t>
            </a:r>
            <a:endParaRPr lang="ru-RU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Упражнения на моторику</a:t>
            </a:r>
            <a:endParaRPr lang="ru-RU" dirty="0"/>
          </a:p>
        </p:txBody>
      </p:sp>
      <p:pic>
        <p:nvPicPr>
          <p:cNvPr id="9220" name="Picture 4" descr="https://pp.userapi.com/c846124/v846124775/fae49/wBkc_ajQB3Y.jpg"/>
          <p:cNvPicPr>
            <a:picLocks noChangeAspect="1" noChangeArrowheads="1"/>
          </p:cNvPicPr>
          <p:nvPr/>
        </p:nvPicPr>
        <p:blipFill>
          <a:blip r:embed="rId2"/>
          <a:srcRect l="7292" t="781" r="8333" b="49219"/>
          <a:stretch>
            <a:fillRect/>
          </a:stretch>
        </p:blipFill>
        <p:spPr bwMode="auto">
          <a:xfrm>
            <a:off x="1214414" y="1000107"/>
            <a:ext cx="6572296" cy="519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pp.userapi.com/c850236/v850236775/3aedb/3fjGn1W1Jgg.jpg"/>
          <p:cNvPicPr>
            <a:picLocks noChangeAspect="1" noChangeArrowheads="1"/>
          </p:cNvPicPr>
          <p:nvPr/>
        </p:nvPicPr>
        <p:blipFill>
          <a:blip r:embed="rId2"/>
          <a:srcRect l="4789" t="9052" r="9387" b="4741"/>
          <a:stretch>
            <a:fillRect/>
          </a:stretch>
        </p:blipFill>
        <p:spPr bwMode="auto">
          <a:xfrm rot="16200000">
            <a:off x="1932128" y="-289110"/>
            <a:ext cx="5494061" cy="735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pp.userapi.com/c852120/v852120152/12966/xZ4ViuIGLZA.jpg"/>
          <p:cNvPicPr>
            <a:picLocks noChangeAspect="1" noChangeArrowheads="1"/>
          </p:cNvPicPr>
          <p:nvPr/>
        </p:nvPicPr>
        <p:blipFill>
          <a:blip r:embed="rId2"/>
          <a:srcRect l="18032" r="18033"/>
          <a:stretch>
            <a:fillRect/>
          </a:stretch>
        </p:blipFill>
        <p:spPr bwMode="auto">
          <a:xfrm rot="16200000">
            <a:off x="2742653" y="-956759"/>
            <a:ext cx="4000528" cy="8342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pp.userapi.com/c852320/v852320152/1081c/jb4iu026iu0.jpg"/>
          <p:cNvPicPr>
            <a:picLocks noChangeAspect="1" noChangeArrowheads="1"/>
          </p:cNvPicPr>
          <p:nvPr/>
        </p:nvPicPr>
        <p:blipFill>
          <a:blip r:embed="rId2"/>
          <a:srcRect l="4167" t="14062" r="8333" b="50000"/>
          <a:stretch>
            <a:fillRect/>
          </a:stretch>
        </p:blipFill>
        <p:spPr bwMode="auto">
          <a:xfrm>
            <a:off x="357158" y="714356"/>
            <a:ext cx="847938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pp.userapi.com/c852320/v852320152/1081c/jb4iu026iu0.jpg"/>
          <p:cNvPicPr>
            <a:picLocks noChangeAspect="1" noChangeArrowheads="1"/>
          </p:cNvPicPr>
          <p:nvPr/>
        </p:nvPicPr>
        <p:blipFill>
          <a:blip r:embed="rId2"/>
          <a:srcRect l="3981" t="50347" r="7477" b="12153"/>
          <a:stretch>
            <a:fillRect/>
          </a:stretch>
        </p:blipFill>
        <p:spPr bwMode="auto">
          <a:xfrm>
            <a:off x="357158" y="785794"/>
            <a:ext cx="8429684" cy="4760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pp.userapi.com/c852032/v852032152/fb21/c0abO-EG75g.jpg"/>
          <p:cNvPicPr>
            <a:picLocks noChangeAspect="1" noChangeArrowheads="1"/>
          </p:cNvPicPr>
          <p:nvPr/>
        </p:nvPicPr>
        <p:blipFill>
          <a:blip r:embed="rId2"/>
          <a:srcRect t="24219" b="41840"/>
          <a:stretch>
            <a:fillRect/>
          </a:stretch>
        </p:blipFill>
        <p:spPr bwMode="auto">
          <a:xfrm>
            <a:off x="428596" y="1142984"/>
            <a:ext cx="836655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Этап дифференциации </a:t>
            </a:r>
            <a:r>
              <a:rPr lang="ru-RU" dirty="0" smtClean="0"/>
              <a:t>звука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71546"/>
            <a:ext cx="55007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Повтори </a:t>
            </a:r>
            <a:r>
              <a:rPr lang="ru-RU" sz="2000" dirty="0" err="1" smtClean="0"/>
              <a:t>чистоговорки</a:t>
            </a:r>
            <a:r>
              <a:rPr lang="ru-RU" sz="2000" dirty="0" smtClean="0"/>
              <a:t>:</a:t>
            </a:r>
            <a:endParaRPr lang="ru-RU" sz="2000" dirty="0" smtClean="0"/>
          </a:p>
          <a:p>
            <a:r>
              <a:rPr lang="ru-RU" sz="2000" dirty="0" err="1" smtClean="0"/>
              <a:t>Вра</a:t>
            </a:r>
            <a:r>
              <a:rPr lang="ru-RU" sz="2000" dirty="0" smtClean="0"/>
              <a:t>, </a:t>
            </a:r>
            <a:r>
              <a:rPr lang="ru-RU" sz="2000" dirty="0" err="1" smtClean="0"/>
              <a:t>вра</a:t>
            </a:r>
            <a:r>
              <a:rPr lang="ru-RU" sz="2000" dirty="0" smtClean="0"/>
              <a:t>, </a:t>
            </a:r>
            <a:r>
              <a:rPr lang="ru-RU" sz="2000" dirty="0" err="1" smtClean="0"/>
              <a:t>вра</a:t>
            </a:r>
            <a:r>
              <a:rPr lang="ru-RU" sz="2000" dirty="0" smtClean="0"/>
              <a:t> — у нас дома нет ковра.</a:t>
            </a:r>
          </a:p>
          <a:p>
            <a:r>
              <a:rPr lang="ru-RU" sz="2000" dirty="0" smtClean="0"/>
              <a:t>Бра, бра, бра — пожелаем всем добра.</a:t>
            </a:r>
          </a:p>
          <a:p>
            <a:r>
              <a:rPr lang="ru-RU" sz="2000" dirty="0" err="1" smtClean="0"/>
              <a:t>Гра</a:t>
            </a:r>
            <a:r>
              <a:rPr lang="ru-RU" sz="2000" dirty="0" smtClean="0"/>
              <a:t>, </a:t>
            </a:r>
            <a:r>
              <a:rPr lang="ru-RU" sz="2000" dirty="0" err="1" smtClean="0"/>
              <a:t>гра</a:t>
            </a:r>
            <a:r>
              <a:rPr lang="ru-RU" sz="2000" dirty="0" smtClean="0"/>
              <a:t>, </a:t>
            </a:r>
            <a:r>
              <a:rPr lang="ru-RU" sz="2000" dirty="0" err="1" smtClean="0"/>
              <a:t>гра</a:t>
            </a:r>
            <a:r>
              <a:rPr lang="ru-RU" sz="2000" dirty="0" smtClean="0"/>
              <a:t> — у нас новая игра.</a:t>
            </a:r>
          </a:p>
          <a:p>
            <a:r>
              <a:rPr lang="ru-RU" sz="2000" dirty="0" err="1" smtClean="0"/>
              <a:t>Кра</a:t>
            </a:r>
            <a:r>
              <a:rPr lang="ru-RU" sz="2000" dirty="0" smtClean="0"/>
              <a:t>, </a:t>
            </a:r>
            <a:r>
              <a:rPr lang="ru-RU" sz="2000" dirty="0" err="1" smtClean="0"/>
              <a:t>кра</a:t>
            </a:r>
            <a:r>
              <a:rPr lang="ru-RU" sz="2000" dirty="0" smtClean="0"/>
              <a:t>, </a:t>
            </a:r>
            <a:r>
              <a:rPr lang="ru-RU" sz="2000" dirty="0" err="1" smtClean="0"/>
              <a:t>кра</a:t>
            </a:r>
            <a:r>
              <a:rPr lang="ru-RU" sz="2000" dirty="0" smtClean="0"/>
              <a:t> — очень вкусная икра.</a:t>
            </a:r>
          </a:p>
          <a:p>
            <a:r>
              <a:rPr lang="ru-RU" sz="2000" dirty="0" err="1" smtClean="0"/>
              <a:t>Тра</a:t>
            </a:r>
            <a:r>
              <a:rPr lang="ru-RU" sz="2000" dirty="0" smtClean="0"/>
              <a:t>, </a:t>
            </a:r>
            <a:r>
              <a:rPr lang="ru-RU" sz="2000" dirty="0" err="1" smtClean="0"/>
              <a:t>тра</a:t>
            </a:r>
            <a:r>
              <a:rPr lang="ru-RU" sz="2000" dirty="0" smtClean="0"/>
              <a:t>, </a:t>
            </a:r>
            <a:r>
              <a:rPr lang="ru-RU" sz="2000" dirty="0" err="1" smtClean="0"/>
              <a:t>тра</a:t>
            </a:r>
            <a:r>
              <a:rPr lang="ru-RU" sz="2000" dirty="0" smtClean="0"/>
              <a:t> — погуляли до утра.</a:t>
            </a:r>
          </a:p>
          <a:p>
            <a:r>
              <a:rPr lang="ru-RU" sz="2000" dirty="0" err="1" smtClean="0"/>
              <a:t>Тра</a:t>
            </a:r>
            <a:r>
              <a:rPr lang="ru-RU" sz="2000" dirty="0" smtClean="0"/>
              <a:t>, </a:t>
            </a:r>
            <a:r>
              <a:rPr lang="ru-RU" sz="2000" dirty="0" err="1" smtClean="0"/>
              <a:t>тра</a:t>
            </a:r>
            <a:r>
              <a:rPr lang="ru-RU" sz="2000" dirty="0" smtClean="0"/>
              <a:t>, </a:t>
            </a:r>
            <a:r>
              <a:rPr lang="ru-RU" sz="2000" dirty="0" err="1" smtClean="0"/>
              <a:t>тра</a:t>
            </a:r>
            <a:r>
              <a:rPr lang="ru-RU" sz="2000" dirty="0" smtClean="0"/>
              <a:t> — мы сидели у костра.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1214422"/>
            <a:ext cx="414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Повтори </a:t>
            </a:r>
            <a:r>
              <a:rPr lang="ru-RU" sz="2000" dirty="0" err="1" smtClean="0"/>
              <a:t>чистоговорки</a:t>
            </a:r>
            <a:r>
              <a:rPr lang="ru-RU" sz="2000" dirty="0" smtClean="0"/>
              <a:t>:</a:t>
            </a:r>
            <a:endParaRPr lang="ru-RU" sz="2000" dirty="0" smtClean="0"/>
          </a:p>
          <a:p>
            <a:r>
              <a:rPr lang="ru-RU" sz="2000" dirty="0" err="1" smtClean="0"/>
              <a:t>Тры</a:t>
            </a:r>
            <a:r>
              <a:rPr lang="ru-RU" sz="2000" dirty="0" smtClean="0"/>
              <a:t>, </a:t>
            </a:r>
            <a:r>
              <a:rPr lang="ru-RU" sz="2000" dirty="0" err="1" smtClean="0"/>
              <a:t>тры</a:t>
            </a:r>
            <a:r>
              <a:rPr lang="ru-RU" sz="2000" dirty="0" smtClean="0"/>
              <a:t>, </a:t>
            </a:r>
            <a:r>
              <a:rPr lang="ru-RU" sz="2000" dirty="0" err="1" smtClean="0"/>
              <a:t>тры</a:t>
            </a:r>
            <a:r>
              <a:rPr lang="ru-RU" sz="2000" dirty="0" smtClean="0"/>
              <a:t> — наши мальчики быстры.</a:t>
            </a:r>
          </a:p>
          <a:p>
            <a:r>
              <a:rPr lang="ru-RU" sz="2000" dirty="0" err="1" smtClean="0"/>
              <a:t>Тры</a:t>
            </a:r>
            <a:r>
              <a:rPr lang="ru-RU" sz="2000" dirty="0" smtClean="0"/>
              <a:t>, </a:t>
            </a:r>
            <a:r>
              <a:rPr lang="ru-RU" sz="2000" dirty="0" err="1" smtClean="0"/>
              <a:t>тры</a:t>
            </a:r>
            <a:r>
              <a:rPr lang="ru-RU" sz="2000" dirty="0" smtClean="0"/>
              <a:t>, </a:t>
            </a:r>
            <a:r>
              <a:rPr lang="ru-RU" sz="2000" dirty="0" err="1" smtClean="0"/>
              <a:t>тры</a:t>
            </a:r>
            <a:r>
              <a:rPr lang="ru-RU" sz="2000" dirty="0" smtClean="0"/>
              <a:t> — зажигаются костры.</a:t>
            </a:r>
          </a:p>
          <a:p>
            <a:r>
              <a:rPr lang="ru-RU" sz="2000" dirty="0" err="1" smtClean="0"/>
              <a:t>Тры</a:t>
            </a:r>
            <a:r>
              <a:rPr lang="ru-RU" sz="2000" dirty="0" smtClean="0"/>
              <a:t>, </a:t>
            </a:r>
            <a:r>
              <a:rPr lang="ru-RU" sz="2000" dirty="0" err="1" smtClean="0"/>
              <a:t>тры</a:t>
            </a:r>
            <a:r>
              <a:rPr lang="ru-RU" sz="2000" dirty="0" smtClean="0"/>
              <a:t>, </a:t>
            </a:r>
            <a:r>
              <a:rPr lang="ru-RU" sz="2000" dirty="0" err="1" smtClean="0"/>
              <a:t>тры</a:t>
            </a:r>
            <a:r>
              <a:rPr lang="ru-RU" sz="2000" dirty="0" smtClean="0"/>
              <a:t> — топоры у нас остры.</a:t>
            </a:r>
          </a:p>
          <a:p>
            <a:r>
              <a:rPr lang="ru-RU" sz="2000" dirty="0" err="1" smtClean="0"/>
              <a:t>Бры</a:t>
            </a:r>
            <a:r>
              <a:rPr lang="ru-RU" sz="2000" dirty="0" smtClean="0"/>
              <a:t>, </a:t>
            </a:r>
            <a:r>
              <a:rPr lang="ru-RU" sz="2000" dirty="0" err="1" smtClean="0"/>
              <a:t>бры</a:t>
            </a:r>
            <a:r>
              <a:rPr lang="ru-RU" sz="2000" dirty="0" smtClean="0"/>
              <a:t>, </a:t>
            </a:r>
            <a:r>
              <a:rPr lang="ru-RU" sz="2000" dirty="0" err="1" smtClean="0"/>
              <a:t>бры</a:t>
            </a:r>
            <a:r>
              <a:rPr lang="ru-RU" sz="2000" dirty="0" smtClean="0"/>
              <a:t> — дружные бобры.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21481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Повтори </a:t>
            </a:r>
            <a:r>
              <a:rPr lang="ru-RU" sz="2000" dirty="0" err="1" smtClean="0"/>
              <a:t>чистоговорки</a:t>
            </a:r>
            <a:r>
              <a:rPr lang="ru-RU" sz="2000" dirty="0" smtClean="0"/>
              <a:t>:</a:t>
            </a:r>
            <a:endParaRPr lang="ru-RU" sz="2000" dirty="0" smtClean="0"/>
          </a:p>
          <a:p>
            <a:r>
              <a:rPr lang="ru-RU" sz="2000" dirty="0" err="1" smtClean="0"/>
              <a:t>Тро</a:t>
            </a:r>
            <a:r>
              <a:rPr lang="ru-RU" sz="2000" dirty="0" smtClean="0"/>
              <a:t>, </a:t>
            </a:r>
            <a:r>
              <a:rPr lang="ru-RU" sz="2000" dirty="0" err="1" smtClean="0"/>
              <a:t>тро</a:t>
            </a:r>
            <a:r>
              <a:rPr lang="ru-RU" sz="2000" dirty="0" smtClean="0"/>
              <a:t>, </a:t>
            </a:r>
            <a:r>
              <a:rPr lang="ru-RU" sz="2000" dirty="0" err="1" smtClean="0"/>
              <a:t>тро</a:t>
            </a:r>
            <a:r>
              <a:rPr lang="ru-RU" sz="2000" dirty="0" smtClean="0"/>
              <a:t> — мы поедем на метро.</a:t>
            </a:r>
          </a:p>
          <a:p>
            <a:r>
              <a:rPr lang="ru-RU" sz="2000" dirty="0" err="1" smtClean="0"/>
              <a:t>Дро</a:t>
            </a:r>
            <a:r>
              <a:rPr lang="ru-RU" sz="2000" dirty="0" smtClean="0"/>
              <a:t>, </a:t>
            </a:r>
            <a:r>
              <a:rPr lang="ru-RU" sz="2000" dirty="0" err="1" smtClean="0"/>
              <a:t>дро</a:t>
            </a:r>
            <a:r>
              <a:rPr lang="ru-RU" sz="2000" dirty="0" smtClean="0"/>
              <a:t>, </a:t>
            </a:r>
            <a:r>
              <a:rPr lang="ru-RU" sz="2000" dirty="0" err="1" smtClean="0"/>
              <a:t>дро</a:t>
            </a:r>
            <a:r>
              <a:rPr lang="ru-RU" sz="2000" dirty="0" smtClean="0"/>
              <a:t> — у нас красивое ведро.</a:t>
            </a:r>
          </a:p>
          <a:p>
            <a:r>
              <a:rPr lang="ru-RU" sz="2000" dirty="0" err="1" smtClean="0"/>
              <a:t>Бро</a:t>
            </a:r>
            <a:r>
              <a:rPr lang="ru-RU" sz="2000" dirty="0" smtClean="0"/>
              <a:t>, </a:t>
            </a:r>
            <a:r>
              <a:rPr lang="ru-RU" sz="2000" dirty="0" err="1" smtClean="0"/>
              <a:t>бро</a:t>
            </a:r>
            <a:r>
              <a:rPr lang="ru-RU" sz="2000" dirty="0" smtClean="0"/>
              <a:t>, </a:t>
            </a:r>
            <a:r>
              <a:rPr lang="ru-RU" sz="2000" dirty="0" err="1" smtClean="0"/>
              <a:t>бро</a:t>
            </a:r>
            <a:r>
              <a:rPr lang="ru-RU" sz="2000" dirty="0" smtClean="0"/>
              <a:t> — охраняет пёс добро.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407194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Повтори </a:t>
            </a:r>
            <a:r>
              <a:rPr lang="ru-RU" sz="2000" dirty="0" err="1" smtClean="0"/>
              <a:t>чистоговорки</a:t>
            </a:r>
            <a:r>
              <a:rPr lang="ru-RU" sz="2000" dirty="0" smtClean="0"/>
              <a:t>:</a:t>
            </a:r>
            <a:endParaRPr lang="ru-RU" sz="2000" dirty="0" smtClean="0"/>
          </a:p>
          <a:p>
            <a:r>
              <a:rPr lang="ru-RU" sz="2000" dirty="0" smtClean="0"/>
              <a:t>Рок</a:t>
            </a:r>
            <a:r>
              <a:rPr lang="ru-RU" sz="2000" dirty="0" smtClean="0"/>
              <a:t>, рок, рок — покупаю я сырок.</a:t>
            </a:r>
          </a:p>
          <a:p>
            <a:r>
              <a:rPr lang="ru-RU" sz="2000" dirty="0" smtClean="0"/>
              <a:t>Рок, рок, рок — потяните за шнурок.</a:t>
            </a:r>
          </a:p>
          <a:p>
            <a:r>
              <a:rPr lang="ru-RU" sz="2000" dirty="0" smtClean="0"/>
              <a:t>Ром, ром, ром — по реке плывёт паром.</a:t>
            </a:r>
          </a:p>
          <a:p>
            <a:r>
              <a:rPr lang="ru-RU" sz="2000" dirty="0" smtClean="0"/>
              <a:t>Рок, рок, рок — осторожно: бугорок.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звука 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285984" y="2357430"/>
            <a:ext cx="4643470" cy="235745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Средняя группа </a:t>
            </a:r>
            <a:br>
              <a:rPr lang="ru-RU" sz="2400" dirty="0" smtClean="0"/>
            </a:br>
            <a:r>
              <a:rPr lang="ru-RU" sz="2400" dirty="0" smtClean="0"/>
              <a:t> 5 месяц</a:t>
            </a:r>
            <a:br>
              <a:rPr lang="ru-RU" sz="2400" dirty="0" smtClean="0"/>
            </a:br>
            <a:r>
              <a:rPr lang="ru-RU" sz="2400" dirty="0" smtClean="0"/>
              <a:t>1-4 недели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564357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И.А. Максакову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ÐÐ°ÑÑÐ¸Ð½ÐºÐ¸ Ð¿Ð¾ Ð·Ð°Ð¿ÑÐ¾ÑÑ ÑÐ¾Ð³Ð°Ð»Ð¸Ðº"/>
          <p:cNvPicPr>
            <a:picLocks noChangeAspect="1" noChangeArrowheads="1"/>
          </p:cNvPicPr>
          <p:nvPr/>
        </p:nvPicPr>
        <p:blipFill>
          <a:blip r:embed="rId2"/>
          <a:srcRect t="13750" b="14999"/>
          <a:stretch>
            <a:fillRect/>
          </a:stretch>
        </p:blipFill>
        <p:spPr bwMode="auto">
          <a:xfrm>
            <a:off x="214282" y="500042"/>
            <a:ext cx="4572032" cy="3257596"/>
          </a:xfrm>
          <a:prstGeom prst="rect">
            <a:avLst/>
          </a:prstGeom>
          <a:noFill/>
        </p:spPr>
      </p:pic>
      <p:pic>
        <p:nvPicPr>
          <p:cNvPr id="72708" name="Picture 4" descr="ÐÐ°ÑÑÐ¸Ð½ÐºÐ¸ Ð¿Ð¾ Ð·Ð°Ð¿ÑÐ¾ÑÑ ÑÐ¾Ð·ÐµÑÐºÐ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6771" y="2786058"/>
            <a:ext cx="4937229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762531" cy="3214710"/>
          </a:xfrm>
          <a:prstGeom prst="rect">
            <a:avLst/>
          </a:prstGeom>
          <a:noFill/>
        </p:spPr>
      </p:pic>
      <p:pic>
        <p:nvPicPr>
          <p:cNvPr id="71684" name="Picture 4" descr="ÐÐ°ÑÑÐ¸Ð½ÐºÐ¸ Ð¿Ð¾ Ð·Ð°Ð¿ÑÐ¾ÑÑ Ð±ÑÑÐµÑÐ±ÑÐ¾Ð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00438"/>
            <a:ext cx="5334004" cy="298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4429156" cy="4429156"/>
          </a:xfrm>
          <a:prstGeom prst="rect">
            <a:avLst/>
          </a:prstGeom>
          <a:noFill/>
        </p:spPr>
      </p:pic>
      <p:pic>
        <p:nvPicPr>
          <p:cNvPr id="69636" name="Picture 4" descr="ÐÐ°ÑÑÐ¸Ð½ÐºÐ¸ Ð¿Ð¾ Ð·Ð°Ð¿ÑÐ¾ÑÑ Ð²ÐµÐ½ÑÐ¸Ð»ÑÑÐ¾Ñ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285992"/>
            <a:ext cx="4190996" cy="4190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igpo.ru/potra/%D0%AD%D1%82%D0%BE+%D0%BF%D0%BE%D1%81%D0%BE%D0%B1%D0%B8%D0%B5+%D0%BF%D0%BE%D0%BC%D0%BE%D0%B6%D0%B5%D1%82+%D0%BB%D0%BE%D0%B3%D0%BE%D0%BF%D0%B5%D0%B4%D0%B0%D0%BC%2C+%D0%B2%D0%BE%D1%81%D0%BF%D0%B8%D1%82%D0%B0%D1%82%D0%B5%D0%BB%D1%8F%D0%BC+%D0%B4%D0%B5%D1%82%D1%81%D0%BA%D0%B8%D1%85+%D1%81%D0%B0%D0%B4%D0%BE%D0%B2+%D0%B8+%D1%80%D0%BE%D0%B4%D0%B8%D1%82%D0%B5%D0%BB%D1%8F%D0%BC+%D0%B2+%D0%BF%D0%BE%D1%81%D1%82%D0%B0%D0%BD%D0%BE%D0%B2%D0%BA%D0%B5+%D1%83+%D0%B4%D0%B5%D1%82%D0%B5%D0%B9+5-7+%D0%BB%D0%B5%D1%82+%D0%BF%D1%80%D0%B0%D0%B2%D0%B8%D0%BB%D1%8C%D0%BD%D0%BE%D0%B3%D0%BE+%D0%B8+%D1%87%D0%B5%D1%82%D0%BA%D0%BE%D0%B3%D0%BE+%D0%BF%D1%80%D0%BE%D0%B8%D0%B7%D0%BD%D0%BE%D1%88%D0%B5%D0%BD%D0%B8%D1%8F+%D0%B7%D0%B2%D1%83%D0%BA%D0%B0+%D0%A0.+%D0%9A%D0%B0%D0%BA+%D0%BF%D0%BE%D0%B4%D0%B3%D0%BE%D1%82%D0%BE%D0%B2%D0%B8%D1%82%D1%8C+%D0%BF%D0%BE%D1%81%D0%BE%D0%B1%D0%B8%D0%B5+%D0%BA+%D1%80%D0%B0%D0%B1%D0%BE%D1%82%D0%B5a/133687_html_m9e7a0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6858048" cy="55866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Составь по картинке рассказ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губы находятся в положении следующего гласного;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зубы на расстоянии нескольких миллиметров;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кончик языка поднят к альвеолам, напряжен и вибрирует; края языка прижаты к боковым зубам;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посередине языка идет воздушная струя, которую можно ощутить ладонью руки, поднесенной ко рту;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под воздействием сильной воздушной струи кончик языка начинает вибрировать;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мягкое небо поднято, прижато к задней стенке глотки, закрывает проход в носовую полость, воздушная струя идет через рот;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голосовые складки напряжены, сближены и колеблются, в результате чего образуется голос.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663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Положение артикуляционных органов</a:t>
            </a:r>
            <a:endParaRPr lang="ru-RU" b="1" dirty="0"/>
          </a:p>
        </p:txBody>
      </p:sp>
      <p:pic>
        <p:nvPicPr>
          <p:cNvPr id="1026" name="Picture 2" descr="ÐºÐ¾Ð½ÑÐ¸Ðº ÑÐ·ÑÐºÐ° Ð½Ð°ÑÐ¸Ð½Ð°ÐµÑ Ð²Ð¸Ð±ÑÐ¸ÑÐ¾Ð²Ð°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764704"/>
            <a:ext cx="3240360" cy="521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 автоматизации</a:t>
            </a:r>
            <a:endParaRPr lang="ru-RU" dirty="0"/>
          </a:p>
        </p:txBody>
      </p:sp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642941" y="571604"/>
            <a:ext cx="7786545" cy="3690367"/>
            <a:chOff x="128" y="368"/>
            <a:chExt cx="12261" cy="5814"/>
          </a:xfrm>
        </p:grpSpPr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66" y="2746"/>
              <a:ext cx="9614" cy="3436"/>
            </a:xfrm>
            <a:prstGeom prst="rect">
              <a:avLst/>
            </a:prstGeom>
            <a:noFill/>
          </p:spPr>
        </p:pic>
        <p:sp>
          <p:nvSpPr>
            <p:cNvPr id="47108" name="Text Box 4"/>
            <p:cNvSpPr txBox="1">
              <a:spLocks noChangeArrowheads="1"/>
            </p:cNvSpPr>
            <p:nvPr/>
          </p:nvSpPr>
          <p:spPr bwMode="auto">
            <a:xfrm>
              <a:off x="128" y="368"/>
              <a:ext cx="12261" cy="114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just" defTabSz="914400" rtl="0" eaLnBrk="1" fontAlgn="base" latinLnBrk="0" hangingPunct="1">
                <a:lnSpc>
                  <a:spcPct val="11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Упражнение «Песенки». 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Тигр никак не может научиться выговаривать звук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]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Ему помогут слоговые песенки! Слушай внимательно и повторяй песенки вместе с Тигром. Постарайся не ошибаться. 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(Следите за отчетливым произнесением звука Р в рядах слогов. Если ребенок допустил ошибку, предложите ему повторить еще раз.)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835696" y="2564904"/>
            <a:ext cx="144016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РА - РА - РА РО - РО - РО РЫ - РЫ - РЫ РУ - РУ - РУ РЭ - РЭ - РЭ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3707904" y="2564904"/>
            <a:ext cx="133164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РА - РА - РО РО-РЫ-РО РЫ - РУ - РУ РУ - РА - РА РЭ-РЭ-РЫ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5652120" y="2492896"/>
            <a:ext cx="17636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РО - РА - РО - РА РЫ - РЫ - РО - РО РУ - РА - РУ - РО РЭ - РЫ - РА - РУ РА - РО - РЫ - РЭ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5636" y="5085184"/>
            <a:ext cx="138836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221088"/>
            <a:ext cx="620395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1835696" y="4725144"/>
            <a:ext cx="15121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АР - АР - АР ОР - ОР - ОР УР - УР - УР ИР - ИР - ИР ЭР - ЭР - ЭР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3779912" y="4797152"/>
            <a:ext cx="125963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АР - ОР - АР ОР - АР - ОР ОР - ИР - ОР УР - АР - УР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ИР - АР - ИР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5724128" y="4797152"/>
            <a:ext cx="154766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АР-ОР-УР-ЫР ЫР-УР-ОР-АР ЕР-ИР-ЮР-ЯР АР-ЯР-ОР-ЕР ЫР-ИР-ЯР-АР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260648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Картинки для автоматизации звука </a:t>
            </a:r>
            <a:r>
              <a:rPr lang="en-US" sz="2400" dirty="0" smtClean="0"/>
              <a:t>[</a:t>
            </a:r>
            <a:r>
              <a:rPr lang="ru-RU" sz="2400" dirty="0" smtClean="0"/>
              <a:t>Р</a:t>
            </a:r>
            <a:r>
              <a:rPr lang="en-US" sz="2400" dirty="0" smtClean="0"/>
              <a:t>]</a:t>
            </a:r>
            <a:endParaRPr lang="ru-RU" sz="2400" dirty="0" smtClean="0"/>
          </a:p>
          <a:p>
            <a:pPr algn="ctr"/>
            <a:r>
              <a:rPr lang="ru-RU" sz="2400" dirty="0" smtClean="0"/>
              <a:t>В начале слова</a:t>
            </a:r>
            <a:endParaRPr lang="ru-RU" sz="2400" dirty="0"/>
          </a:p>
        </p:txBody>
      </p:sp>
      <p:pic>
        <p:nvPicPr>
          <p:cNvPr id="20482" name="Picture 2" descr="ÐÐ°ÑÑÐ¸Ð½ÐºÐ¸ Ð¿Ð¾ Ð·Ð°Ð¿ÑÐ¾ÑÑ ÑÐ°Ðº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35696" y="1196752"/>
            <a:ext cx="5857916" cy="2666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4" name="Picture 4" descr="ÐÐ°ÑÑÐ¸Ð½ÐºÐ¸ Ð¿Ð¾ Ð·Ð°Ð¿ÑÐ¾ÑÑ ÑÐ°ÑÑÐµÑÐºÐ°"/>
          <p:cNvPicPr>
            <a:picLocks noChangeAspect="1" noChangeArrowheads="1"/>
          </p:cNvPicPr>
          <p:nvPr/>
        </p:nvPicPr>
        <p:blipFill>
          <a:blip r:embed="rId3" cstate="print"/>
          <a:srcRect t="25592" b="23916"/>
          <a:stretch>
            <a:fillRect/>
          </a:stretch>
        </p:blipFill>
        <p:spPr bwMode="auto">
          <a:xfrm>
            <a:off x="1763688" y="4509120"/>
            <a:ext cx="6000792" cy="1605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35716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середине слова</a:t>
            </a:r>
            <a:endParaRPr lang="ru-RU" sz="2400" dirty="0"/>
          </a:p>
        </p:txBody>
      </p:sp>
      <p:pic>
        <p:nvPicPr>
          <p:cNvPr id="2253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13726" t="19423" r="13725" b="16759"/>
          <a:stretch>
            <a:fillRect/>
          </a:stretch>
        </p:blipFill>
        <p:spPr bwMode="auto">
          <a:xfrm>
            <a:off x="285719" y="714356"/>
            <a:ext cx="4826725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6" name="Picture 8" descr="ÐÐ°ÑÑÐ¸Ð½ÐºÐ¸ Ð¿Ð¾ Ð·Ð°Ð¿ÑÐ¾ÑÑ ÐºÑÐ¾Ñ Ð½Ð° Ð±ÐµÐ»Ð¾Ð¼ ÑÐ¾Ð½Ðµ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71934" y="3429000"/>
            <a:ext cx="4572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конце слова</a:t>
            </a:r>
            <a:endParaRPr lang="ru-RU" sz="2400" dirty="0"/>
          </a:p>
        </p:txBody>
      </p:sp>
      <p:pic>
        <p:nvPicPr>
          <p:cNvPr id="2355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28992" y="285728"/>
            <a:ext cx="3927764" cy="3499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000504"/>
            <a:ext cx="7595003" cy="263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1430</Words>
  <Application>Microsoft Office PowerPoint</Application>
  <PresentationFormat>Экран (4:3)</PresentationFormat>
  <Paragraphs>149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Альбом звука [Р]</vt:lpstr>
      <vt:lpstr>Образ звука [Р]</vt:lpstr>
      <vt:lpstr>Классификация звука [Р]</vt:lpstr>
      <vt:lpstr>Постановка звука </vt:lpstr>
      <vt:lpstr>Слайд 5</vt:lpstr>
      <vt:lpstr>Этап автоматизации</vt:lpstr>
      <vt:lpstr>Слайд 7</vt:lpstr>
      <vt:lpstr>Слайд 8</vt:lpstr>
      <vt:lpstr>Слайд 9</vt:lpstr>
      <vt:lpstr>Придумай предложение по картинке.</vt:lpstr>
      <vt:lpstr>Чистоговорки</vt:lpstr>
      <vt:lpstr>Слайд 12</vt:lpstr>
      <vt:lpstr>Слайд 13</vt:lpstr>
      <vt:lpstr>Загадки</vt:lpstr>
      <vt:lpstr>Слайд 15</vt:lpstr>
      <vt:lpstr>Слайд 16</vt:lpstr>
      <vt:lpstr>Артикуляционная гимнастика</vt:lpstr>
      <vt:lpstr>Утренний комплекс </vt:lpstr>
      <vt:lpstr>Слайд 19</vt:lpstr>
      <vt:lpstr>Слайд 20</vt:lpstr>
      <vt:lpstr>Слайд 21</vt:lpstr>
      <vt:lpstr>Слайд 22</vt:lpstr>
      <vt:lpstr>Обеденный комплекс</vt:lpstr>
      <vt:lpstr>Слайд 24</vt:lpstr>
      <vt:lpstr>Слайд 25</vt:lpstr>
      <vt:lpstr>Слайд 26</vt:lpstr>
      <vt:lpstr>Слайд 27</vt:lpstr>
      <vt:lpstr>Вечерний комплекс</vt:lpstr>
      <vt:lpstr>Слайд 29</vt:lpstr>
      <vt:lpstr>Слайд 30</vt:lpstr>
      <vt:lpstr>Слайд 31</vt:lpstr>
      <vt:lpstr>Слайд 32</vt:lpstr>
      <vt:lpstr>Упражнения на моторику</vt:lpstr>
      <vt:lpstr>Слайд 34</vt:lpstr>
      <vt:lpstr>Слайд 35</vt:lpstr>
      <vt:lpstr>Слайд 36</vt:lpstr>
      <vt:lpstr>Слайд 37</vt:lpstr>
      <vt:lpstr>Слайд 38</vt:lpstr>
      <vt:lpstr>Этап дифференциации звука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Альбом звука [Р]</dc:title>
  <dc:creator>administrator</dc:creator>
  <cp:lastModifiedBy>administrator</cp:lastModifiedBy>
  <cp:revision>91</cp:revision>
  <dcterms:created xsi:type="dcterms:W3CDTF">2018-09-09T13:40:39Z</dcterms:created>
  <dcterms:modified xsi:type="dcterms:W3CDTF">2018-09-27T19:26:09Z</dcterms:modified>
</cp:coreProperties>
</file>