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71" r:id="rId4"/>
    <p:sldId id="272" r:id="rId5"/>
    <p:sldId id="273" r:id="rId6"/>
    <p:sldId id="275" r:id="rId7"/>
    <p:sldId id="276" r:id="rId8"/>
    <p:sldId id="277" r:id="rId9"/>
    <p:sldId id="278" r:id="rId10"/>
    <p:sldId id="259" r:id="rId11"/>
    <p:sldId id="260" r:id="rId12"/>
    <p:sldId id="261" r:id="rId13"/>
    <p:sldId id="262" r:id="rId14"/>
    <p:sldId id="263" r:id="rId15"/>
    <p:sldId id="264" r:id="rId16"/>
    <p:sldId id="274" r:id="rId17"/>
    <p:sldId id="265" r:id="rId18"/>
    <p:sldId id="266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972B0-A9EF-4259-A2A1-4B4EBFF9C1A9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8415A106-F671-4E94-BB03-A53F0EB01B98}">
      <dgm:prSet phldrT="[Текст]" custT="1"/>
      <dgm:spPr/>
      <dgm:t>
        <a:bodyPr/>
        <a:lstStyle/>
        <a:p>
          <a:pPr algn="l"/>
          <a:r>
            <a:rPr kumimoji="0" lang="ru-RU" altLang="ko-KR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Times New Roman" pitchFamily="18" charset="0"/>
              <a:cs typeface="Times New Roman" pitchFamily="18" charset="0"/>
            </a:rPr>
            <a:t>ДОУ с родителями в вопросах воспитания</a:t>
          </a:r>
          <a:endParaRPr lang="ru-RU" sz="1600" dirty="0">
            <a:latin typeface="+mn-lt"/>
          </a:endParaRPr>
        </a:p>
      </dgm:t>
    </dgm:pt>
    <dgm:pt modelId="{552716C9-7A94-411B-BC57-12074F38D2DE}" type="parTrans" cxnId="{542194DA-4A03-4192-8C80-CEF5E384C939}">
      <dgm:prSet/>
      <dgm:spPr/>
      <dgm:t>
        <a:bodyPr/>
        <a:lstStyle/>
        <a:p>
          <a:endParaRPr lang="ru-RU"/>
        </a:p>
      </dgm:t>
    </dgm:pt>
    <dgm:pt modelId="{2C5FBE6F-0FB1-4D75-933E-3350239A1EE9}" type="sibTrans" cxnId="{542194DA-4A03-4192-8C80-CEF5E384C939}">
      <dgm:prSet/>
      <dgm:spPr/>
      <dgm:t>
        <a:bodyPr/>
        <a:lstStyle/>
        <a:p>
          <a:endParaRPr lang="ru-RU"/>
        </a:p>
      </dgm:t>
    </dgm:pt>
    <dgm:pt modelId="{7C4C8E1A-BEA6-40EC-96F5-7F50217575C8}">
      <dgm:prSet phldrT="[Текст]" custT="1"/>
      <dgm:spPr/>
      <dgm:t>
        <a:bodyPr/>
        <a:lstStyle/>
        <a:p>
          <a:r>
            <a:rPr lang="ru-RU" sz="1600" dirty="0" smtClean="0"/>
            <a:t>Адаптация детей; правила и работа дошкольного учреждения</a:t>
          </a:r>
          <a:endParaRPr lang="ru-RU" sz="1600" dirty="0"/>
        </a:p>
      </dgm:t>
    </dgm:pt>
    <dgm:pt modelId="{2D4FF33E-E09A-45F6-BE22-34DB5200E16A}" type="parTrans" cxnId="{59D9572A-A1E8-4A34-B64B-544E14E6A776}">
      <dgm:prSet/>
      <dgm:spPr/>
      <dgm:t>
        <a:bodyPr/>
        <a:lstStyle/>
        <a:p>
          <a:endParaRPr lang="ru-RU"/>
        </a:p>
      </dgm:t>
    </dgm:pt>
    <dgm:pt modelId="{BC0651EB-4699-4D5B-97E7-B54461D87DB4}" type="sibTrans" cxnId="{59D9572A-A1E8-4A34-B64B-544E14E6A776}">
      <dgm:prSet/>
      <dgm:spPr/>
      <dgm:t>
        <a:bodyPr/>
        <a:lstStyle/>
        <a:p>
          <a:endParaRPr lang="ru-RU"/>
        </a:p>
      </dgm:t>
    </dgm:pt>
    <dgm:pt modelId="{26E8E77A-147A-441B-8938-7CF05A513A53}">
      <dgm:prSet phldrT="[Текст]" custT="1"/>
      <dgm:spPr/>
      <dgm:t>
        <a:bodyPr/>
        <a:lstStyle/>
        <a:p>
          <a:r>
            <a:rPr lang="ru-RU" sz="1600" dirty="0" smtClean="0"/>
            <a:t>Разное</a:t>
          </a:r>
          <a:endParaRPr lang="ru-RU" sz="1800" dirty="0"/>
        </a:p>
      </dgm:t>
    </dgm:pt>
    <dgm:pt modelId="{0B3655B6-3086-4FE9-854B-BE8D84DA81BF}" type="parTrans" cxnId="{EC36636E-1D36-44C9-8A66-A15A2D31E27C}">
      <dgm:prSet/>
      <dgm:spPr/>
      <dgm:t>
        <a:bodyPr/>
        <a:lstStyle/>
        <a:p>
          <a:endParaRPr lang="ru-RU"/>
        </a:p>
      </dgm:t>
    </dgm:pt>
    <dgm:pt modelId="{91CBACA4-4E58-4D5B-BF83-ED6D0A6907ED}" type="sibTrans" cxnId="{EC36636E-1D36-44C9-8A66-A15A2D31E27C}">
      <dgm:prSet/>
      <dgm:spPr/>
      <dgm:t>
        <a:bodyPr/>
        <a:lstStyle/>
        <a:p>
          <a:endParaRPr lang="ru-RU"/>
        </a:p>
      </dgm:t>
    </dgm:pt>
    <dgm:pt modelId="{3F318843-3A4C-4949-9698-273C0440884A}">
      <dgm:prSet phldrT="[Текст]" custT="1"/>
      <dgm:spPr/>
      <dgm:t>
        <a:bodyPr/>
        <a:lstStyle/>
        <a:p>
          <a:pPr rtl="0"/>
          <a:r>
            <a:rPr lang="ru-RU" altLang="ru-RU" sz="1600" i="1" dirty="0" smtClean="0">
              <a:latin typeface="+mn-lt"/>
              <a:cs typeface="Times New Roman" panose="02020603050405020304" pitchFamily="18" charset="0"/>
            </a:rPr>
            <a:t>Задачи и цели  обучения в группе общеразвивающей направленности с детьми от 1 до 3 лет</a:t>
          </a:r>
          <a:endParaRPr lang="ru-RU" sz="1600" b="0" dirty="0">
            <a:latin typeface="+mn-lt"/>
          </a:endParaRPr>
        </a:p>
      </dgm:t>
    </dgm:pt>
    <dgm:pt modelId="{80B21F94-3236-4F29-8882-D62D015223F9}" type="parTrans" cxnId="{8EF16545-B7D6-4832-8D83-78DCB9373177}">
      <dgm:prSet/>
      <dgm:spPr/>
      <dgm:t>
        <a:bodyPr/>
        <a:lstStyle/>
        <a:p>
          <a:endParaRPr lang="ru-RU"/>
        </a:p>
      </dgm:t>
    </dgm:pt>
    <dgm:pt modelId="{3C05987D-6033-4D2E-A8B7-BD98AB1C12A7}" type="sibTrans" cxnId="{8EF16545-B7D6-4832-8D83-78DCB9373177}">
      <dgm:prSet/>
      <dgm:spPr/>
      <dgm:t>
        <a:bodyPr/>
        <a:lstStyle/>
        <a:p>
          <a:endParaRPr lang="ru-RU"/>
        </a:p>
      </dgm:t>
    </dgm:pt>
    <dgm:pt modelId="{83BF633C-34E9-41D9-AD6E-2EC20EA923F9}">
      <dgm:prSet phldrT="[Текст]" custT="1"/>
      <dgm:spPr/>
      <dgm:t>
        <a:bodyPr/>
        <a:lstStyle/>
        <a:p>
          <a:pPr algn="l"/>
          <a:r>
            <a:rPr lang="ru-RU" sz="1600" dirty="0" smtClean="0">
              <a:latin typeface="+mn-lt"/>
            </a:rPr>
            <a:t>Безопасность</a:t>
          </a:r>
          <a:endParaRPr lang="ru-RU" sz="1600" dirty="0">
            <a:latin typeface="+mn-lt"/>
          </a:endParaRPr>
        </a:p>
      </dgm:t>
    </dgm:pt>
    <dgm:pt modelId="{979B1403-4F60-4C1A-A89B-00478E1248DB}" type="parTrans" cxnId="{E49A93E0-6247-486C-BF80-4EE995175F46}">
      <dgm:prSet/>
      <dgm:spPr/>
      <dgm:t>
        <a:bodyPr/>
        <a:lstStyle/>
        <a:p>
          <a:endParaRPr lang="ru-RU"/>
        </a:p>
      </dgm:t>
    </dgm:pt>
    <dgm:pt modelId="{76B27837-485F-4119-AF8E-BF6A9B1D7C41}" type="sibTrans" cxnId="{E49A93E0-6247-486C-BF80-4EE995175F46}">
      <dgm:prSet/>
      <dgm:spPr/>
      <dgm:t>
        <a:bodyPr/>
        <a:lstStyle/>
        <a:p>
          <a:endParaRPr lang="ru-RU"/>
        </a:p>
      </dgm:t>
    </dgm:pt>
    <dgm:pt modelId="{D21A857B-200C-426B-8A4A-4C49D11E4791}" type="pres">
      <dgm:prSet presAssocID="{D1F972B0-A9EF-4259-A2A1-4B4EBFF9C1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744E0B-C6CE-4BBD-830D-713CE47EFD4D}" type="pres">
      <dgm:prSet presAssocID="{D1F972B0-A9EF-4259-A2A1-4B4EBFF9C1A9}" presName="Name1" presStyleCnt="0"/>
      <dgm:spPr/>
    </dgm:pt>
    <dgm:pt modelId="{48AC6F72-4052-42B1-B6AF-A54EAD6FEFA6}" type="pres">
      <dgm:prSet presAssocID="{D1F972B0-A9EF-4259-A2A1-4B4EBFF9C1A9}" presName="cycle" presStyleCnt="0"/>
      <dgm:spPr/>
    </dgm:pt>
    <dgm:pt modelId="{B53B396C-6C50-4C5E-93C4-062F4089FA65}" type="pres">
      <dgm:prSet presAssocID="{D1F972B0-A9EF-4259-A2A1-4B4EBFF9C1A9}" presName="srcNode" presStyleLbl="node1" presStyleIdx="0" presStyleCnt="5"/>
      <dgm:spPr/>
    </dgm:pt>
    <dgm:pt modelId="{D630750C-0D0C-4515-B1A5-1991A99D7DFB}" type="pres">
      <dgm:prSet presAssocID="{D1F972B0-A9EF-4259-A2A1-4B4EBFF9C1A9}" presName="conn" presStyleLbl="parChTrans1D2" presStyleIdx="0" presStyleCnt="1"/>
      <dgm:spPr/>
      <dgm:t>
        <a:bodyPr/>
        <a:lstStyle/>
        <a:p>
          <a:endParaRPr lang="ru-RU"/>
        </a:p>
      </dgm:t>
    </dgm:pt>
    <dgm:pt modelId="{BF2025DD-D4BB-4DB9-8400-FC78097CF7A1}" type="pres">
      <dgm:prSet presAssocID="{D1F972B0-A9EF-4259-A2A1-4B4EBFF9C1A9}" presName="extraNode" presStyleLbl="node1" presStyleIdx="0" presStyleCnt="5"/>
      <dgm:spPr/>
    </dgm:pt>
    <dgm:pt modelId="{193774BB-D58A-43F1-AE7A-43C4749F1777}" type="pres">
      <dgm:prSet presAssocID="{D1F972B0-A9EF-4259-A2A1-4B4EBFF9C1A9}" presName="dstNode" presStyleLbl="node1" presStyleIdx="0" presStyleCnt="5"/>
      <dgm:spPr/>
    </dgm:pt>
    <dgm:pt modelId="{1C8E97B9-FEF3-4794-976D-8EF70E036B88}" type="pres">
      <dgm:prSet presAssocID="{8415A106-F671-4E94-BB03-A53F0EB01B9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8CF3B-DD61-425A-BCD3-F349575D7A92}" type="pres">
      <dgm:prSet presAssocID="{8415A106-F671-4E94-BB03-A53F0EB01B98}" presName="accent_1" presStyleCnt="0"/>
      <dgm:spPr/>
    </dgm:pt>
    <dgm:pt modelId="{48CBB949-B4A1-42B6-9F1B-2AA87EB8D42D}" type="pres">
      <dgm:prSet presAssocID="{8415A106-F671-4E94-BB03-A53F0EB01B98}" presName="accentRepeatNode" presStyleLbl="solidFgAcc1" presStyleIdx="0" presStyleCnt="5"/>
      <dgm:spPr/>
    </dgm:pt>
    <dgm:pt modelId="{137DC0C4-B516-4841-AA53-9273A4AFAB89}" type="pres">
      <dgm:prSet presAssocID="{83BF633C-34E9-41D9-AD6E-2EC20EA923F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13AD7-A5A6-421E-9131-317FBBFFFF49}" type="pres">
      <dgm:prSet presAssocID="{83BF633C-34E9-41D9-AD6E-2EC20EA923F9}" presName="accent_2" presStyleCnt="0"/>
      <dgm:spPr/>
    </dgm:pt>
    <dgm:pt modelId="{0ABC5B64-D643-4265-8DE1-F96B33370EE9}" type="pres">
      <dgm:prSet presAssocID="{83BF633C-34E9-41D9-AD6E-2EC20EA923F9}" presName="accentRepeatNode" presStyleLbl="solidFgAcc1" presStyleIdx="1" presStyleCnt="5"/>
      <dgm:spPr/>
    </dgm:pt>
    <dgm:pt modelId="{C079C91C-DCDC-4B9C-90B4-542E2828FDF1}" type="pres">
      <dgm:prSet presAssocID="{3F318843-3A4C-4949-9698-273C0440884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0096-66E7-4A8F-AABA-59C91149B14C}" type="pres">
      <dgm:prSet presAssocID="{3F318843-3A4C-4949-9698-273C0440884A}" presName="accent_3" presStyleCnt="0"/>
      <dgm:spPr/>
    </dgm:pt>
    <dgm:pt modelId="{67E08244-5D4B-4357-B979-A93951FFD8BA}" type="pres">
      <dgm:prSet presAssocID="{3F318843-3A4C-4949-9698-273C0440884A}" presName="accentRepeatNode" presStyleLbl="solidFgAcc1" presStyleIdx="2" presStyleCnt="5"/>
      <dgm:spPr/>
    </dgm:pt>
    <dgm:pt modelId="{C1254B21-79F2-43E2-A134-D372F32ED689}" type="pres">
      <dgm:prSet presAssocID="{7C4C8E1A-BEA6-40EC-96F5-7F50217575C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D8C9F-5D6B-4FE0-8393-C551092C7C59}" type="pres">
      <dgm:prSet presAssocID="{7C4C8E1A-BEA6-40EC-96F5-7F50217575C8}" presName="accent_4" presStyleCnt="0"/>
      <dgm:spPr/>
    </dgm:pt>
    <dgm:pt modelId="{B7DB417D-E9E0-4EB5-94E6-391330AF3022}" type="pres">
      <dgm:prSet presAssocID="{7C4C8E1A-BEA6-40EC-96F5-7F50217575C8}" presName="accentRepeatNode" presStyleLbl="solidFgAcc1" presStyleIdx="3" presStyleCnt="5"/>
      <dgm:spPr/>
    </dgm:pt>
    <dgm:pt modelId="{9C18B061-57D2-4C88-B9F9-A67208346FAD}" type="pres">
      <dgm:prSet presAssocID="{26E8E77A-147A-441B-8938-7CF05A513A5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4EE65-C472-4C0A-943B-07E80FE41765}" type="pres">
      <dgm:prSet presAssocID="{26E8E77A-147A-441B-8938-7CF05A513A53}" presName="accent_5" presStyleCnt="0"/>
      <dgm:spPr/>
    </dgm:pt>
    <dgm:pt modelId="{0C72D011-A79B-464F-920A-0CA1EDB30A75}" type="pres">
      <dgm:prSet presAssocID="{26E8E77A-147A-441B-8938-7CF05A513A53}" presName="accentRepeatNode" presStyleLbl="solidFgAcc1" presStyleIdx="4" presStyleCnt="5"/>
      <dgm:spPr/>
    </dgm:pt>
  </dgm:ptLst>
  <dgm:cxnLst>
    <dgm:cxn modelId="{F2E1EAE3-4F4F-4EA5-B5F4-884BDAAC09A3}" type="presOf" srcId="{83BF633C-34E9-41D9-AD6E-2EC20EA923F9}" destId="{137DC0C4-B516-4841-AA53-9273A4AFAB89}" srcOrd="0" destOrd="0" presId="urn:microsoft.com/office/officeart/2008/layout/VerticalCurvedList"/>
    <dgm:cxn modelId="{59D9572A-A1E8-4A34-B64B-544E14E6A776}" srcId="{D1F972B0-A9EF-4259-A2A1-4B4EBFF9C1A9}" destId="{7C4C8E1A-BEA6-40EC-96F5-7F50217575C8}" srcOrd="3" destOrd="0" parTransId="{2D4FF33E-E09A-45F6-BE22-34DB5200E16A}" sibTransId="{BC0651EB-4699-4D5B-97E7-B54461D87DB4}"/>
    <dgm:cxn modelId="{8C9D9541-B96D-4983-AF98-206B0067704A}" type="presOf" srcId="{7C4C8E1A-BEA6-40EC-96F5-7F50217575C8}" destId="{C1254B21-79F2-43E2-A134-D372F32ED689}" srcOrd="0" destOrd="0" presId="urn:microsoft.com/office/officeart/2008/layout/VerticalCurvedList"/>
    <dgm:cxn modelId="{8EF16545-B7D6-4832-8D83-78DCB9373177}" srcId="{D1F972B0-A9EF-4259-A2A1-4B4EBFF9C1A9}" destId="{3F318843-3A4C-4949-9698-273C0440884A}" srcOrd="2" destOrd="0" parTransId="{80B21F94-3236-4F29-8882-D62D015223F9}" sibTransId="{3C05987D-6033-4D2E-A8B7-BD98AB1C12A7}"/>
    <dgm:cxn modelId="{42694E36-D4F9-4C8D-BC98-78E758F767ED}" type="presOf" srcId="{8415A106-F671-4E94-BB03-A53F0EB01B98}" destId="{1C8E97B9-FEF3-4794-976D-8EF70E036B88}" srcOrd="0" destOrd="0" presId="urn:microsoft.com/office/officeart/2008/layout/VerticalCurvedList"/>
    <dgm:cxn modelId="{D1B40125-0BC4-4CAF-B338-257177D991ED}" type="presOf" srcId="{26E8E77A-147A-441B-8938-7CF05A513A53}" destId="{9C18B061-57D2-4C88-B9F9-A67208346FAD}" srcOrd="0" destOrd="0" presId="urn:microsoft.com/office/officeart/2008/layout/VerticalCurvedList"/>
    <dgm:cxn modelId="{CD59E3C8-4A67-446F-B53E-B0EA7601B48D}" type="presOf" srcId="{3F318843-3A4C-4949-9698-273C0440884A}" destId="{C079C91C-DCDC-4B9C-90B4-542E2828FDF1}" srcOrd="0" destOrd="0" presId="urn:microsoft.com/office/officeart/2008/layout/VerticalCurvedList"/>
    <dgm:cxn modelId="{EC36636E-1D36-44C9-8A66-A15A2D31E27C}" srcId="{D1F972B0-A9EF-4259-A2A1-4B4EBFF9C1A9}" destId="{26E8E77A-147A-441B-8938-7CF05A513A53}" srcOrd="4" destOrd="0" parTransId="{0B3655B6-3086-4FE9-854B-BE8D84DA81BF}" sibTransId="{91CBACA4-4E58-4D5B-BF83-ED6D0A6907ED}"/>
    <dgm:cxn modelId="{542194DA-4A03-4192-8C80-CEF5E384C939}" srcId="{D1F972B0-A9EF-4259-A2A1-4B4EBFF9C1A9}" destId="{8415A106-F671-4E94-BB03-A53F0EB01B98}" srcOrd="0" destOrd="0" parTransId="{552716C9-7A94-411B-BC57-12074F38D2DE}" sibTransId="{2C5FBE6F-0FB1-4D75-933E-3350239A1EE9}"/>
    <dgm:cxn modelId="{72D6BFCD-21B5-43C3-AC21-68242D286001}" type="presOf" srcId="{2C5FBE6F-0FB1-4D75-933E-3350239A1EE9}" destId="{D630750C-0D0C-4515-B1A5-1991A99D7DFB}" srcOrd="0" destOrd="0" presId="urn:microsoft.com/office/officeart/2008/layout/VerticalCurvedList"/>
    <dgm:cxn modelId="{280BEC77-C85C-4DD8-8037-41CD864318AF}" type="presOf" srcId="{D1F972B0-A9EF-4259-A2A1-4B4EBFF9C1A9}" destId="{D21A857B-200C-426B-8A4A-4C49D11E4791}" srcOrd="0" destOrd="0" presId="urn:microsoft.com/office/officeart/2008/layout/VerticalCurvedList"/>
    <dgm:cxn modelId="{E49A93E0-6247-486C-BF80-4EE995175F46}" srcId="{D1F972B0-A9EF-4259-A2A1-4B4EBFF9C1A9}" destId="{83BF633C-34E9-41D9-AD6E-2EC20EA923F9}" srcOrd="1" destOrd="0" parTransId="{979B1403-4F60-4C1A-A89B-00478E1248DB}" sibTransId="{76B27837-485F-4119-AF8E-BF6A9B1D7C41}"/>
    <dgm:cxn modelId="{8E2CB57D-40BC-40F8-808D-BB24FEDF904C}" type="presParOf" srcId="{D21A857B-200C-426B-8A4A-4C49D11E4791}" destId="{56744E0B-C6CE-4BBD-830D-713CE47EFD4D}" srcOrd="0" destOrd="0" presId="urn:microsoft.com/office/officeart/2008/layout/VerticalCurvedList"/>
    <dgm:cxn modelId="{CF5D07D7-A9A7-430B-9D6F-CB8A1F90DBAB}" type="presParOf" srcId="{56744E0B-C6CE-4BBD-830D-713CE47EFD4D}" destId="{48AC6F72-4052-42B1-B6AF-A54EAD6FEFA6}" srcOrd="0" destOrd="0" presId="urn:microsoft.com/office/officeart/2008/layout/VerticalCurvedList"/>
    <dgm:cxn modelId="{0339A447-6445-4C7E-BF20-0861415DFE2E}" type="presParOf" srcId="{48AC6F72-4052-42B1-B6AF-A54EAD6FEFA6}" destId="{B53B396C-6C50-4C5E-93C4-062F4089FA65}" srcOrd="0" destOrd="0" presId="urn:microsoft.com/office/officeart/2008/layout/VerticalCurvedList"/>
    <dgm:cxn modelId="{A4EA542A-114C-429F-BDFF-4ADC6B329721}" type="presParOf" srcId="{48AC6F72-4052-42B1-B6AF-A54EAD6FEFA6}" destId="{D630750C-0D0C-4515-B1A5-1991A99D7DFB}" srcOrd="1" destOrd="0" presId="urn:microsoft.com/office/officeart/2008/layout/VerticalCurvedList"/>
    <dgm:cxn modelId="{2175BFF1-DF38-4DA5-9C50-DF1DA90B3C14}" type="presParOf" srcId="{48AC6F72-4052-42B1-B6AF-A54EAD6FEFA6}" destId="{BF2025DD-D4BB-4DB9-8400-FC78097CF7A1}" srcOrd="2" destOrd="0" presId="urn:microsoft.com/office/officeart/2008/layout/VerticalCurvedList"/>
    <dgm:cxn modelId="{AE3BB697-89B1-443D-8657-249127CB224A}" type="presParOf" srcId="{48AC6F72-4052-42B1-B6AF-A54EAD6FEFA6}" destId="{193774BB-D58A-43F1-AE7A-43C4749F1777}" srcOrd="3" destOrd="0" presId="urn:microsoft.com/office/officeart/2008/layout/VerticalCurvedList"/>
    <dgm:cxn modelId="{CC682D83-5D6F-488C-9958-32348F02ADE5}" type="presParOf" srcId="{56744E0B-C6CE-4BBD-830D-713CE47EFD4D}" destId="{1C8E97B9-FEF3-4794-976D-8EF70E036B88}" srcOrd="1" destOrd="0" presId="urn:microsoft.com/office/officeart/2008/layout/VerticalCurvedList"/>
    <dgm:cxn modelId="{005E69B4-5A94-4AA1-98BD-D27FDA5E2A84}" type="presParOf" srcId="{56744E0B-C6CE-4BBD-830D-713CE47EFD4D}" destId="{F1B8CF3B-DD61-425A-BCD3-F349575D7A92}" srcOrd="2" destOrd="0" presId="urn:microsoft.com/office/officeart/2008/layout/VerticalCurvedList"/>
    <dgm:cxn modelId="{3ED49014-3DE0-4BFD-9DC2-438FD147EAD7}" type="presParOf" srcId="{F1B8CF3B-DD61-425A-BCD3-F349575D7A92}" destId="{48CBB949-B4A1-42B6-9F1B-2AA87EB8D42D}" srcOrd="0" destOrd="0" presId="urn:microsoft.com/office/officeart/2008/layout/VerticalCurvedList"/>
    <dgm:cxn modelId="{76CFCFEC-8198-42B0-A705-5CACDC29E875}" type="presParOf" srcId="{56744E0B-C6CE-4BBD-830D-713CE47EFD4D}" destId="{137DC0C4-B516-4841-AA53-9273A4AFAB89}" srcOrd="3" destOrd="0" presId="urn:microsoft.com/office/officeart/2008/layout/VerticalCurvedList"/>
    <dgm:cxn modelId="{795DEBB3-8BCB-459D-AF68-07F8FD6B8DF9}" type="presParOf" srcId="{56744E0B-C6CE-4BBD-830D-713CE47EFD4D}" destId="{C3913AD7-A5A6-421E-9131-317FBBFFFF49}" srcOrd="4" destOrd="0" presId="urn:microsoft.com/office/officeart/2008/layout/VerticalCurvedList"/>
    <dgm:cxn modelId="{3FE2FB9A-19F6-4468-9B3A-FFB95C575F93}" type="presParOf" srcId="{C3913AD7-A5A6-421E-9131-317FBBFFFF49}" destId="{0ABC5B64-D643-4265-8DE1-F96B33370EE9}" srcOrd="0" destOrd="0" presId="urn:microsoft.com/office/officeart/2008/layout/VerticalCurvedList"/>
    <dgm:cxn modelId="{2298DD9A-66EC-4609-AF23-9BE964E70B5A}" type="presParOf" srcId="{56744E0B-C6CE-4BBD-830D-713CE47EFD4D}" destId="{C079C91C-DCDC-4B9C-90B4-542E2828FDF1}" srcOrd="5" destOrd="0" presId="urn:microsoft.com/office/officeart/2008/layout/VerticalCurvedList"/>
    <dgm:cxn modelId="{7BFBA412-52D5-4A0D-AFB8-331FD156FA0E}" type="presParOf" srcId="{56744E0B-C6CE-4BBD-830D-713CE47EFD4D}" destId="{2C410096-66E7-4A8F-AABA-59C91149B14C}" srcOrd="6" destOrd="0" presId="urn:microsoft.com/office/officeart/2008/layout/VerticalCurvedList"/>
    <dgm:cxn modelId="{6F8A6EDE-3A49-4807-AFAB-7D95ECFC35B6}" type="presParOf" srcId="{2C410096-66E7-4A8F-AABA-59C91149B14C}" destId="{67E08244-5D4B-4357-B979-A93951FFD8BA}" srcOrd="0" destOrd="0" presId="urn:microsoft.com/office/officeart/2008/layout/VerticalCurvedList"/>
    <dgm:cxn modelId="{66B26E6D-2923-4551-8110-14A53381845A}" type="presParOf" srcId="{56744E0B-C6CE-4BBD-830D-713CE47EFD4D}" destId="{C1254B21-79F2-43E2-A134-D372F32ED689}" srcOrd="7" destOrd="0" presId="urn:microsoft.com/office/officeart/2008/layout/VerticalCurvedList"/>
    <dgm:cxn modelId="{04811DEF-F82E-4707-937A-B4495F278DDD}" type="presParOf" srcId="{56744E0B-C6CE-4BBD-830D-713CE47EFD4D}" destId="{599D8C9F-5D6B-4FE0-8393-C551092C7C59}" srcOrd="8" destOrd="0" presId="urn:microsoft.com/office/officeart/2008/layout/VerticalCurvedList"/>
    <dgm:cxn modelId="{27F1014F-C33B-4BC8-90CF-9AA19D52D58F}" type="presParOf" srcId="{599D8C9F-5D6B-4FE0-8393-C551092C7C59}" destId="{B7DB417D-E9E0-4EB5-94E6-391330AF3022}" srcOrd="0" destOrd="0" presId="urn:microsoft.com/office/officeart/2008/layout/VerticalCurvedList"/>
    <dgm:cxn modelId="{0E431017-E3E2-439F-811A-DD329A243361}" type="presParOf" srcId="{56744E0B-C6CE-4BBD-830D-713CE47EFD4D}" destId="{9C18B061-57D2-4C88-B9F9-A67208346FAD}" srcOrd="9" destOrd="0" presId="urn:microsoft.com/office/officeart/2008/layout/VerticalCurvedList"/>
    <dgm:cxn modelId="{4138C735-26D1-4942-9751-5360D2CA4A9E}" type="presParOf" srcId="{56744E0B-C6CE-4BBD-830D-713CE47EFD4D}" destId="{7B34EE65-C472-4C0A-943B-07E80FE41765}" srcOrd="10" destOrd="0" presId="urn:microsoft.com/office/officeart/2008/layout/VerticalCurvedList"/>
    <dgm:cxn modelId="{0B440746-863D-439E-B759-A90B55DCEAFC}" type="presParOf" srcId="{7B34EE65-C472-4C0A-943B-07E80FE41765}" destId="{0C72D011-A79B-464F-920A-0CA1EDB30A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84E4D2-6A10-4261-962E-B61DEDFCC091}" type="doc">
      <dgm:prSet loTypeId="urn:microsoft.com/office/officeart/2005/8/layout/defaul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223DDFD-67D2-47D6-852B-5523E49F85C3}">
      <dgm:prSet phldrT="[Текст]"/>
      <dgm:spPr/>
      <dgm:t>
        <a:bodyPr/>
        <a:lstStyle/>
        <a:p>
          <a:r>
            <a:rPr lang="ru-RU" b="0" i="0" smtClean="0"/>
            <a:t>Родители должны приводить ребенка в детский сад без опозданий</a:t>
          </a:r>
          <a:endParaRPr lang="ru-RU"/>
        </a:p>
      </dgm:t>
    </dgm:pt>
    <dgm:pt modelId="{9169865F-2D79-4FF0-AAE5-4F2F71E4B874}" type="parTrans" cxnId="{5B178876-E03E-4D67-89D2-2227782470EF}">
      <dgm:prSet/>
      <dgm:spPr/>
      <dgm:t>
        <a:bodyPr/>
        <a:lstStyle/>
        <a:p>
          <a:endParaRPr lang="ru-RU"/>
        </a:p>
      </dgm:t>
    </dgm:pt>
    <dgm:pt modelId="{974EBAA3-EF9E-4C99-ACEB-2140F4FE634D}" type="sibTrans" cxnId="{5B178876-E03E-4D67-89D2-2227782470EF}">
      <dgm:prSet/>
      <dgm:spPr/>
      <dgm:t>
        <a:bodyPr/>
        <a:lstStyle/>
        <a:p>
          <a:endParaRPr lang="ru-RU"/>
        </a:p>
      </dgm:t>
    </dgm:pt>
    <dgm:pt modelId="{67F37AF9-DE2B-4787-9AD2-7731766085E7}">
      <dgm:prSet phldrT="[Текст]"/>
      <dgm:spPr/>
      <dgm:t>
        <a:bodyPr/>
        <a:lstStyle/>
        <a:p>
          <a:r>
            <a:rPr lang="ru-RU" b="0" i="0" dirty="0" smtClean="0"/>
            <a:t>Родители, и другие лица, которые по их поручению приводят ребенка в детский сад, должны передавать ребенка воспитателю; вечером при уходе детей воспитатель обязан передать ребенка родителям или другому взрослому человеку (по доверенности).</a:t>
          </a:r>
          <a:endParaRPr lang="ru-RU" dirty="0"/>
        </a:p>
      </dgm:t>
    </dgm:pt>
    <dgm:pt modelId="{9E11A55E-B43C-4DCD-815F-FDECC8FFD900}" type="parTrans" cxnId="{7650EB96-E3D2-4469-A9B1-691D4A8A040A}">
      <dgm:prSet/>
      <dgm:spPr/>
      <dgm:t>
        <a:bodyPr/>
        <a:lstStyle/>
        <a:p>
          <a:endParaRPr lang="ru-RU"/>
        </a:p>
      </dgm:t>
    </dgm:pt>
    <dgm:pt modelId="{15A8D54C-511D-4C0D-9238-F9307C5A1EAA}" type="sibTrans" cxnId="{7650EB96-E3D2-4469-A9B1-691D4A8A040A}">
      <dgm:prSet/>
      <dgm:spPr/>
      <dgm:t>
        <a:bodyPr/>
        <a:lstStyle/>
        <a:p>
          <a:endParaRPr lang="ru-RU"/>
        </a:p>
      </dgm:t>
    </dgm:pt>
    <dgm:pt modelId="{AFCEEA9F-ECC0-4512-9164-D22F91A3CBE8}">
      <dgm:prSet phldrT="[Текст]"/>
      <dgm:spPr/>
      <dgm:t>
        <a:bodyPr/>
        <a:lstStyle/>
        <a:p>
          <a:r>
            <a:rPr lang="ru-RU" b="0" i="0" dirty="0" smtClean="0"/>
            <a:t>Приводить ребенка в опрятной одежде, с носовым платком, с расческой. Одежда и обувь должна соответствовать размеру ребенка, сезону. Ногти должны быть подстрижены.</a:t>
          </a:r>
          <a:endParaRPr lang="ru-RU" dirty="0"/>
        </a:p>
      </dgm:t>
    </dgm:pt>
    <dgm:pt modelId="{6C86FAA2-DB2F-4287-A38A-837D548C9E9D}" type="parTrans" cxnId="{E0D4FBAD-B327-4D43-9D46-2B21156C947E}">
      <dgm:prSet/>
      <dgm:spPr/>
      <dgm:t>
        <a:bodyPr/>
        <a:lstStyle/>
        <a:p>
          <a:endParaRPr lang="ru-RU"/>
        </a:p>
      </dgm:t>
    </dgm:pt>
    <dgm:pt modelId="{DBD541A9-C132-4D5B-8579-8976920FED6F}" type="sibTrans" cxnId="{E0D4FBAD-B327-4D43-9D46-2B21156C947E}">
      <dgm:prSet/>
      <dgm:spPr/>
      <dgm:t>
        <a:bodyPr/>
        <a:lstStyle/>
        <a:p>
          <a:endParaRPr lang="ru-RU"/>
        </a:p>
      </dgm:t>
    </dgm:pt>
    <dgm:pt modelId="{6BA5AE66-450E-4750-B2CA-61BFDB371ED0}" type="pres">
      <dgm:prSet presAssocID="{BF84E4D2-6A10-4261-962E-B61DEDFCC0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4A19D2-5D7C-44DE-AEAF-91E2A3C1D338}" type="pres">
      <dgm:prSet presAssocID="{7223DDFD-67D2-47D6-852B-5523E49F85C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38F4F-5893-4DF1-AD03-97CB5FAB1238}" type="pres">
      <dgm:prSet presAssocID="{974EBAA3-EF9E-4C99-ACEB-2140F4FE634D}" presName="sibTrans" presStyleCnt="0"/>
      <dgm:spPr/>
    </dgm:pt>
    <dgm:pt modelId="{B5C95CD3-5BA6-45BD-AFC4-397BA58833BB}" type="pres">
      <dgm:prSet presAssocID="{67F37AF9-DE2B-4787-9AD2-7731766085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FE85B-FF98-495A-BEF9-95A6A4A96BF1}" type="pres">
      <dgm:prSet presAssocID="{15A8D54C-511D-4C0D-9238-F9307C5A1EAA}" presName="sibTrans" presStyleCnt="0"/>
      <dgm:spPr/>
    </dgm:pt>
    <dgm:pt modelId="{54183093-627D-4F87-91B4-80524AA9275F}" type="pres">
      <dgm:prSet presAssocID="{AFCEEA9F-ECC0-4512-9164-D22F91A3CBE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50EB96-E3D2-4469-A9B1-691D4A8A040A}" srcId="{BF84E4D2-6A10-4261-962E-B61DEDFCC091}" destId="{67F37AF9-DE2B-4787-9AD2-7731766085E7}" srcOrd="1" destOrd="0" parTransId="{9E11A55E-B43C-4DCD-815F-FDECC8FFD900}" sibTransId="{15A8D54C-511D-4C0D-9238-F9307C5A1EAA}"/>
    <dgm:cxn modelId="{5B178876-E03E-4D67-89D2-2227782470EF}" srcId="{BF84E4D2-6A10-4261-962E-B61DEDFCC091}" destId="{7223DDFD-67D2-47D6-852B-5523E49F85C3}" srcOrd="0" destOrd="0" parTransId="{9169865F-2D79-4FF0-AAE5-4F2F71E4B874}" sibTransId="{974EBAA3-EF9E-4C99-ACEB-2140F4FE634D}"/>
    <dgm:cxn modelId="{E6C42330-8EB3-4420-9451-B29BB9DF5A5B}" type="presOf" srcId="{AFCEEA9F-ECC0-4512-9164-D22F91A3CBE8}" destId="{54183093-627D-4F87-91B4-80524AA9275F}" srcOrd="0" destOrd="0" presId="urn:microsoft.com/office/officeart/2005/8/layout/default"/>
    <dgm:cxn modelId="{5C4C1F3F-C64A-4C98-A014-E9A63ECC8C5F}" type="presOf" srcId="{7223DDFD-67D2-47D6-852B-5523E49F85C3}" destId="{8F4A19D2-5D7C-44DE-AEAF-91E2A3C1D338}" srcOrd="0" destOrd="0" presId="urn:microsoft.com/office/officeart/2005/8/layout/default"/>
    <dgm:cxn modelId="{F1579F92-AFD1-420E-AC1B-ABDA55F2254B}" type="presOf" srcId="{67F37AF9-DE2B-4787-9AD2-7731766085E7}" destId="{B5C95CD3-5BA6-45BD-AFC4-397BA58833BB}" srcOrd="0" destOrd="0" presId="urn:microsoft.com/office/officeart/2005/8/layout/default"/>
    <dgm:cxn modelId="{2F49BEF2-9399-42CB-8A46-A5796034AE11}" type="presOf" srcId="{BF84E4D2-6A10-4261-962E-B61DEDFCC091}" destId="{6BA5AE66-450E-4750-B2CA-61BFDB371ED0}" srcOrd="0" destOrd="0" presId="urn:microsoft.com/office/officeart/2005/8/layout/default"/>
    <dgm:cxn modelId="{E0D4FBAD-B327-4D43-9D46-2B21156C947E}" srcId="{BF84E4D2-6A10-4261-962E-B61DEDFCC091}" destId="{AFCEEA9F-ECC0-4512-9164-D22F91A3CBE8}" srcOrd="2" destOrd="0" parTransId="{6C86FAA2-DB2F-4287-A38A-837D548C9E9D}" sibTransId="{DBD541A9-C132-4D5B-8579-8976920FED6F}"/>
    <dgm:cxn modelId="{9CE7DA9C-EF0C-4F86-B6BC-A35CFA238477}" type="presParOf" srcId="{6BA5AE66-450E-4750-B2CA-61BFDB371ED0}" destId="{8F4A19D2-5D7C-44DE-AEAF-91E2A3C1D338}" srcOrd="0" destOrd="0" presId="urn:microsoft.com/office/officeart/2005/8/layout/default"/>
    <dgm:cxn modelId="{218CC64A-1D3D-47BE-8345-523A999F6705}" type="presParOf" srcId="{6BA5AE66-450E-4750-B2CA-61BFDB371ED0}" destId="{F2E38F4F-5893-4DF1-AD03-97CB5FAB1238}" srcOrd="1" destOrd="0" presId="urn:microsoft.com/office/officeart/2005/8/layout/default"/>
    <dgm:cxn modelId="{BC9D0A34-B05F-43B1-941C-756E8BB8328D}" type="presParOf" srcId="{6BA5AE66-450E-4750-B2CA-61BFDB371ED0}" destId="{B5C95CD3-5BA6-45BD-AFC4-397BA58833BB}" srcOrd="2" destOrd="0" presId="urn:microsoft.com/office/officeart/2005/8/layout/default"/>
    <dgm:cxn modelId="{FAA9AF44-1D7F-4DE1-9B6D-EB464238E7CA}" type="presParOf" srcId="{6BA5AE66-450E-4750-B2CA-61BFDB371ED0}" destId="{046FE85B-FF98-495A-BEF9-95A6A4A96BF1}" srcOrd="3" destOrd="0" presId="urn:microsoft.com/office/officeart/2005/8/layout/default"/>
    <dgm:cxn modelId="{81E9E21C-952C-4440-AE97-7FA5E70722A1}" type="presParOf" srcId="{6BA5AE66-450E-4750-B2CA-61BFDB371ED0}" destId="{54183093-627D-4F87-91B4-80524AA9275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0750C-0D0C-4515-B1A5-1991A99D7DFB}">
      <dsp:nvSpPr>
        <dsp:cNvPr id="0" name=""/>
        <dsp:cNvSpPr/>
      </dsp:nvSpPr>
      <dsp:spPr>
        <a:xfrm>
          <a:off x="-4838741" y="-741564"/>
          <a:ext cx="5763152" cy="5763152"/>
        </a:xfrm>
        <a:prstGeom prst="blockArc">
          <a:avLst>
            <a:gd name="adj1" fmla="val 18900000"/>
            <a:gd name="adj2" fmla="val 2700000"/>
            <a:gd name="adj3" fmla="val 375"/>
          </a:avLst>
        </a:prstGeom>
        <a:noFill/>
        <a:ln w="425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8E97B9-FEF3-4794-976D-8EF70E036B88}">
      <dsp:nvSpPr>
        <dsp:cNvPr id="0" name=""/>
        <dsp:cNvSpPr/>
      </dsp:nvSpPr>
      <dsp:spPr>
        <a:xfrm>
          <a:off x="404500" y="267415"/>
          <a:ext cx="6521677" cy="5351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479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ko-KR" sz="16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Times New Roman" pitchFamily="18" charset="0"/>
              <a:cs typeface="Times New Roman" pitchFamily="18" charset="0"/>
            </a:rPr>
            <a:t>ДОУ с родителями в вопросах воспитания</a:t>
          </a:r>
          <a:endParaRPr lang="ru-RU" sz="1600" kern="1200" dirty="0">
            <a:latin typeface="+mn-lt"/>
          </a:endParaRPr>
        </a:p>
      </dsp:txBody>
      <dsp:txXfrm>
        <a:off x="404500" y="267415"/>
        <a:ext cx="6521677" cy="535174"/>
      </dsp:txXfrm>
    </dsp:sp>
    <dsp:sp modelId="{48CBB949-B4A1-42B6-9F1B-2AA87EB8D42D}">
      <dsp:nvSpPr>
        <dsp:cNvPr id="0" name=""/>
        <dsp:cNvSpPr/>
      </dsp:nvSpPr>
      <dsp:spPr>
        <a:xfrm>
          <a:off x="70016" y="200519"/>
          <a:ext cx="668967" cy="66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7DC0C4-B516-4841-AA53-9273A4AFAB89}">
      <dsp:nvSpPr>
        <dsp:cNvPr id="0" name=""/>
        <dsp:cNvSpPr/>
      </dsp:nvSpPr>
      <dsp:spPr>
        <a:xfrm>
          <a:off x="787990" y="1069920"/>
          <a:ext cx="6138187" cy="5351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479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Безопасность</a:t>
          </a:r>
          <a:endParaRPr lang="ru-RU" sz="1600" kern="1200" dirty="0">
            <a:latin typeface="+mn-lt"/>
          </a:endParaRPr>
        </a:p>
      </dsp:txBody>
      <dsp:txXfrm>
        <a:off x="787990" y="1069920"/>
        <a:ext cx="6138187" cy="535174"/>
      </dsp:txXfrm>
    </dsp:sp>
    <dsp:sp modelId="{0ABC5B64-D643-4265-8DE1-F96B33370EE9}">
      <dsp:nvSpPr>
        <dsp:cNvPr id="0" name=""/>
        <dsp:cNvSpPr/>
      </dsp:nvSpPr>
      <dsp:spPr>
        <a:xfrm>
          <a:off x="453506" y="1003023"/>
          <a:ext cx="668967" cy="66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79C91C-DCDC-4B9C-90B4-542E2828FDF1}">
      <dsp:nvSpPr>
        <dsp:cNvPr id="0" name=""/>
        <dsp:cNvSpPr/>
      </dsp:nvSpPr>
      <dsp:spPr>
        <a:xfrm>
          <a:off x="905690" y="1872424"/>
          <a:ext cx="6020486" cy="5351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4795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i="1" kern="1200" dirty="0" smtClean="0">
              <a:latin typeface="+mn-lt"/>
              <a:cs typeface="Times New Roman" panose="02020603050405020304" pitchFamily="18" charset="0"/>
            </a:rPr>
            <a:t>Задачи и цели  обучения в группе общеразвивающей направленности с детьми от 1 до 3 лет</a:t>
          </a:r>
          <a:endParaRPr lang="ru-RU" sz="1600" b="0" kern="1200" dirty="0">
            <a:latin typeface="+mn-lt"/>
          </a:endParaRPr>
        </a:p>
      </dsp:txBody>
      <dsp:txXfrm>
        <a:off x="905690" y="1872424"/>
        <a:ext cx="6020486" cy="535174"/>
      </dsp:txXfrm>
    </dsp:sp>
    <dsp:sp modelId="{67E08244-5D4B-4357-B979-A93951FFD8BA}">
      <dsp:nvSpPr>
        <dsp:cNvPr id="0" name=""/>
        <dsp:cNvSpPr/>
      </dsp:nvSpPr>
      <dsp:spPr>
        <a:xfrm>
          <a:off x="571207" y="1805528"/>
          <a:ext cx="668967" cy="66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254B21-79F2-43E2-A134-D372F32ED689}">
      <dsp:nvSpPr>
        <dsp:cNvPr id="0" name=""/>
        <dsp:cNvSpPr/>
      </dsp:nvSpPr>
      <dsp:spPr>
        <a:xfrm>
          <a:off x="787990" y="2674929"/>
          <a:ext cx="6138187" cy="5351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479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Адаптация детей; правила и работа дошкольного учреждения</a:t>
          </a:r>
          <a:endParaRPr lang="ru-RU" sz="1600" kern="1200" dirty="0"/>
        </a:p>
      </dsp:txBody>
      <dsp:txXfrm>
        <a:off x="787990" y="2674929"/>
        <a:ext cx="6138187" cy="535174"/>
      </dsp:txXfrm>
    </dsp:sp>
    <dsp:sp modelId="{B7DB417D-E9E0-4EB5-94E6-391330AF3022}">
      <dsp:nvSpPr>
        <dsp:cNvPr id="0" name=""/>
        <dsp:cNvSpPr/>
      </dsp:nvSpPr>
      <dsp:spPr>
        <a:xfrm>
          <a:off x="453506" y="2608032"/>
          <a:ext cx="668967" cy="66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18B061-57D2-4C88-B9F9-A67208346FAD}">
      <dsp:nvSpPr>
        <dsp:cNvPr id="0" name=""/>
        <dsp:cNvSpPr/>
      </dsp:nvSpPr>
      <dsp:spPr>
        <a:xfrm>
          <a:off x="404500" y="3477433"/>
          <a:ext cx="6521677" cy="53517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479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Разное</a:t>
          </a:r>
          <a:endParaRPr lang="ru-RU" sz="1800" kern="1200" dirty="0"/>
        </a:p>
      </dsp:txBody>
      <dsp:txXfrm>
        <a:off x="404500" y="3477433"/>
        <a:ext cx="6521677" cy="535174"/>
      </dsp:txXfrm>
    </dsp:sp>
    <dsp:sp modelId="{0C72D011-A79B-464F-920A-0CA1EDB30A75}">
      <dsp:nvSpPr>
        <dsp:cNvPr id="0" name=""/>
        <dsp:cNvSpPr/>
      </dsp:nvSpPr>
      <dsp:spPr>
        <a:xfrm>
          <a:off x="70016" y="3410537"/>
          <a:ext cx="668967" cy="66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A19D2-5D7C-44DE-AEAF-91E2A3C1D338}">
      <dsp:nvSpPr>
        <dsp:cNvPr id="0" name=""/>
        <dsp:cNvSpPr/>
      </dsp:nvSpPr>
      <dsp:spPr>
        <a:xfrm>
          <a:off x="975" y="46894"/>
          <a:ext cx="3805207" cy="2283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/>
            <a:t>Родители должны приводить ребенка в детский сад без опозданий</a:t>
          </a:r>
          <a:endParaRPr lang="ru-RU" sz="1600" kern="1200"/>
        </a:p>
      </dsp:txBody>
      <dsp:txXfrm>
        <a:off x="975" y="46894"/>
        <a:ext cx="3805207" cy="2283124"/>
      </dsp:txXfrm>
    </dsp:sp>
    <dsp:sp modelId="{B5C95CD3-5BA6-45BD-AFC4-397BA58833BB}">
      <dsp:nvSpPr>
        <dsp:cNvPr id="0" name=""/>
        <dsp:cNvSpPr/>
      </dsp:nvSpPr>
      <dsp:spPr>
        <a:xfrm>
          <a:off x="4186704" y="46894"/>
          <a:ext cx="3805207" cy="2283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/>
            <a:t>Родители, и другие лица, которые по их поручению приводят ребенка в детский сад, должны передавать ребенка воспитателю; вечером при уходе детей воспитатель обязан передать ребенка родителям или другому взрослому человеку (по доверенности).</a:t>
          </a:r>
          <a:endParaRPr lang="ru-RU" sz="1600" kern="1200" dirty="0"/>
        </a:p>
      </dsp:txBody>
      <dsp:txXfrm>
        <a:off x="4186704" y="46894"/>
        <a:ext cx="3805207" cy="2283124"/>
      </dsp:txXfrm>
    </dsp:sp>
    <dsp:sp modelId="{54183093-627D-4F87-91B4-80524AA9275F}">
      <dsp:nvSpPr>
        <dsp:cNvPr id="0" name=""/>
        <dsp:cNvSpPr/>
      </dsp:nvSpPr>
      <dsp:spPr>
        <a:xfrm>
          <a:off x="2093840" y="2710540"/>
          <a:ext cx="3805207" cy="2283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l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/>
            <a:t>Приводить ребенка в опрятной одежде, с носовым платком, с расческой. Одежда и обувь должна соответствовать размеру ребенка, сезону. Ногти должны быть подстрижены.</a:t>
          </a:r>
          <a:endParaRPr lang="ru-RU" sz="1600" kern="1200" dirty="0"/>
        </a:p>
      </dsp:txBody>
      <dsp:txXfrm>
        <a:off x="2093840" y="2710540"/>
        <a:ext cx="3805207" cy="2283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9A946F7-B865-4D3F-A0C3-5F64512BDA76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3"/>
          <p:cNvSpPr txBox="1">
            <a:spLocks/>
          </p:cNvSpPr>
          <p:nvPr/>
        </p:nvSpPr>
        <p:spPr>
          <a:xfrm>
            <a:off x="1000100" y="5943600"/>
            <a:ext cx="7772400" cy="557234"/>
          </a:xfrm>
          <a:prstGeom prst="rect">
            <a:avLst/>
          </a:prstGeom>
        </p:spPr>
        <p:txBody>
          <a:bodyPr vert="horz" lIns="182880" tIns="0">
            <a:normAutofit/>
          </a:bodyPr>
          <a:lstStyle/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857628"/>
            <a:ext cx="181422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683568" y="1585930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</a:t>
            </a: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в </a:t>
            </a: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РАННЕГО </a:t>
            </a: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 от </a:t>
            </a: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года </a:t>
            </a: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b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«Ознакомление с задачами образовательной программы </a:t>
            </a:r>
            <a:b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– 2022 </a:t>
            </a: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год»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48748" y="490761"/>
            <a:ext cx="68751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Муниципальное автономное дошкольное образовательное учреждение города Нижневартовск детский сад  №29  «Ёлочка»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294508" cy="53081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672" y="47667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Задачи воспитания и обучения дошкольников </a:t>
            </a:r>
            <a:r>
              <a:rPr lang="ru-RU" b="1" dirty="0" smtClean="0"/>
              <a:t>1-3 </a:t>
            </a:r>
            <a:r>
              <a:rPr lang="ru-RU" b="1" dirty="0"/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228523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54868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Образовательная область социально-коммуникативное развитие </a:t>
            </a:r>
            <a:br>
              <a:rPr lang="ru-RU" b="1" dirty="0"/>
            </a:br>
            <a:r>
              <a:rPr lang="ru-RU" b="1" dirty="0"/>
              <a:t>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40768"/>
            <a:ext cx="3749365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940152" y="5588104"/>
            <a:ext cx="2088232" cy="4667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altLang="ru-RU" sz="2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 «Труд»</a:t>
            </a:r>
            <a:br>
              <a:rPr lang="ru-RU" altLang="ru-RU" sz="2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41226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         «Безопасность</a:t>
            </a:r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76" y="641226"/>
            <a:ext cx="3641601" cy="485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72816"/>
            <a:ext cx="3053006" cy="407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318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9005" y="521822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Познавательное развитие </a:t>
            </a:r>
          </a:p>
          <a:p>
            <a:r>
              <a:rPr lang="ru-RU" sz="2000" b="1" dirty="0"/>
              <a:t> </a:t>
            </a:r>
          </a:p>
        </p:txBody>
      </p:sp>
      <p:pic>
        <p:nvPicPr>
          <p:cNvPr id="4" name="Picture 2" descr="https://sun9-31.userapi.com/impg/bsZIXvjIq4a9yBKubavAnEjeUcrkY13R0UU29g/-KgFzE0LKMs.jpg?size=810x1080&amp;quality=96&amp;sign=ea781c955ab9652fc3f233b0b9eb8cc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29708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229708"/>
            <a:ext cx="3587595" cy="478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69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36912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Образовательная область</a:t>
            </a:r>
          </a:p>
          <a:p>
            <a:r>
              <a:rPr lang="ru-RU" sz="2000" b="1" dirty="0"/>
              <a:t> «Речевое развитие» </a:t>
            </a:r>
          </a:p>
          <a:p>
            <a:r>
              <a:rPr lang="ru-RU" sz="2000" b="1" dirty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9932"/>
          <a:stretch/>
        </p:blipFill>
        <p:spPr>
          <a:xfrm>
            <a:off x="3779912" y="908720"/>
            <a:ext cx="485639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54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3214" y="548680"/>
            <a:ext cx="79928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Образовательная область </a:t>
            </a:r>
            <a:br>
              <a:rPr lang="ru-RU" sz="2000" b="1" dirty="0"/>
            </a:br>
            <a:r>
              <a:rPr lang="ru-RU" sz="2000" b="1" dirty="0"/>
              <a:t>Художественно – эстетическое развитие </a:t>
            </a:r>
            <a:br>
              <a:rPr lang="ru-RU" sz="2000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3214" y="1533565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Образовательная область </a:t>
            </a:r>
            <a:br>
              <a:rPr lang="ru-RU" sz="2000" b="1" dirty="0"/>
            </a:br>
            <a:r>
              <a:rPr lang="ru-RU" sz="2000" b="1" dirty="0"/>
              <a:t>«Физическое развитие» </a:t>
            </a:r>
            <a:br>
              <a:rPr lang="ru-RU" sz="2000" b="1" dirty="0"/>
            </a:br>
            <a:r>
              <a:rPr lang="ru-RU" sz="2000" b="1" dirty="0"/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16" y="1340768"/>
            <a:ext cx="3641601" cy="485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36167"/>
          <a:stretch/>
        </p:blipFill>
        <p:spPr>
          <a:xfrm>
            <a:off x="623214" y="2518450"/>
            <a:ext cx="3996000" cy="340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70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69269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Дополнительная программа «Здоровый малыш»</a:t>
            </a:r>
            <a:endParaRPr lang="ru-RU" sz="2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2132856"/>
            <a:ext cx="6840760" cy="20162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 формировать у детей основы здорового образа жизни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93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48680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Адаптация детей; правила и работа дошкольного учреждения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933306" y="1772816"/>
            <a:ext cx="6696744" cy="3324562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УВАЖАЕМЫЕ РОДИТЕЛИ!</a:t>
            </a:r>
          </a:p>
          <a:p>
            <a:pPr algn="ctr"/>
            <a:r>
              <a:rPr lang="ru-RU" sz="1600" dirty="0"/>
              <a:t>Ваш ребёнок перешел на </a:t>
            </a:r>
            <a:r>
              <a:rPr lang="ru-RU" sz="1600" dirty="0" smtClean="0"/>
              <a:t>первую </a:t>
            </a:r>
            <a:r>
              <a:rPr lang="ru-RU" sz="1600" dirty="0"/>
              <a:t>ступень детского сада. </a:t>
            </a:r>
            <a:r>
              <a:rPr lang="ru-RU" sz="1600" dirty="0" smtClean="0"/>
              <a:t>Это </a:t>
            </a:r>
            <a:r>
              <a:rPr lang="ru-RU" sz="1600" dirty="0"/>
              <a:t>сопровождается изменением привычной для него обстановки, режима дня, питания, встречей с новыми детьми и взрослыми, разлукой с родителями.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22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476672"/>
            <a:ext cx="3969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Правила для РОДИТЕЛЕЙ</a:t>
            </a:r>
            <a:endParaRPr lang="ru-RU" sz="20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49658213"/>
              </p:ext>
            </p:extLst>
          </p:nvPr>
        </p:nvGraphicFramePr>
        <p:xfrm>
          <a:off x="683568" y="1052736"/>
          <a:ext cx="79928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25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20688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Разное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70080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Выбор родительского комитета.</a:t>
            </a:r>
            <a:endParaRPr lang="ru-RU" dirty="0"/>
          </a:p>
        </p:txBody>
      </p:sp>
      <p:pic>
        <p:nvPicPr>
          <p:cNvPr id="1026" name="Picture 2" descr="Респиратор АЛИНА-200 АВ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2420888"/>
            <a:ext cx="393478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61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2286016" cy="207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56894188"/>
              </p:ext>
            </p:extLst>
          </p:nvPr>
        </p:nvGraphicFramePr>
        <p:xfrm>
          <a:off x="1475656" y="1988840"/>
          <a:ext cx="6984776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15816" y="95194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Повестка дня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5"/>
            <a:ext cx="15775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2643182"/>
            <a:ext cx="80724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571612"/>
            <a:ext cx="78581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В детских садах  с 1 сентября начала внедряться рабочая программа воспитания. Новые требования связаны с поправками, которые внесли в Закон об образовании. Поправки призваны усилить воспитательную миссию каждой образовательной организации.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928794" y="642918"/>
            <a:ext cx="6858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Взаимодействие  ДОУ с родителями                    в вопросах воспитания</a:t>
            </a:r>
            <a:endParaRPr kumimoji="0" lang="ru-RU" altLang="ko-K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714752"/>
            <a:ext cx="8072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Воспитание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 «деятельность, направленная на развитие личности, создание условий для самоопределения и социализации на основе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97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0642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Ценности в вопросах воспитания </a:t>
            </a:r>
            <a:endParaRPr lang="ru-RU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Мероприятия</a:t>
            </a:r>
            <a:endParaRPr lang="ru-RU" sz="2000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quarter" idx="2"/>
          </p:nvPr>
        </p:nvGraphicFramePr>
        <p:xfrm>
          <a:off x="571472" y="1571612"/>
          <a:ext cx="3930651" cy="3782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основ нравственной культуры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4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основ экологической культуры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основ нравственной культуры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9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основ межэтнического взаимодействия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Содержимое 11"/>
          <p:cNvGraphicFramePr>
            <a:graphicFrameLocks noGrp="1"/>
          </p:cNvGraphicFramePr>
          <p:nvPr>
            <p:ph sz="quarter" idx="4"/>
          </p:nvPr>
        </p:nvGraphicFramePr>
        <p:xfrm>
          <a:off x="4572000" y="1571612"/>
          <a:ext cx="4011614" cy="3862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932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по волонтерскому движению в ДОУ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18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работы семейных клубов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«По страницам великой Победы»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1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и внедрение проекта:  «Воспитание толерантности у дошкольников в условиях межнационального общения»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2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42910" y="428604"/>
            <a:ext cx="3931920" cy="99217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Ценности в вопросах воспитания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Мероприятия</a:t>
            </a:r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quarter" idx="2"/>
          </p:nvPr>
        </p:nvGraphicFramePr>
        <p:xfrm>
          <a:off x="571472" y="1285860"/>
          <a:ext cx="3429024" cy="3771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908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основ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социокультурных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ценностей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6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семейных ценностей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69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основ экологической культуры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69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Воспитание культуры труда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основ информационной культуры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Содержимое 11"/>
          <p:cNvGraphicFramePr>
            <a:graphicFrameLocks noGrp="1"/>
          </p:cNvGraphicFramePr>
          <p:nvPr>
            <p:ph sz="quarter" idx="4"/>
          </p:nvPr>
        </p:nvGraphicFramePr>
        <p:xfrm>
          <a:off x="4071934" y="1214421"/>
          <a:ext cx="451168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9215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программы духовно-нравственного воспитания «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Социокультурные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истоки»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9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работы семейных клубов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2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работы по пособию «Край родной – </a:t>
                      </a:r>
                      <a:r>
                        <a:rPr lang="ru-RU" sz="20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Югра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в котором я живу»: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756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 «Кто привык трудиться, тому без дела не сидится»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3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14810" y="450057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основе конкурсного отбора детскому саду присвоили статус Инновационной площадки федерального государственного бюджетного научного учреждения «Институт изучения детства, семьи и воспитания Российской академии образования» с 01 марта 2021 года.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91519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3"/>
          <p:cNvSpPr txBox="1">
            <a:spLocks/>
          </p:cNvSpPr>
          <p:nvPr/>
        </p:nvSpPr>
        <p:spPr bwMode="auto">
          <a:xfrm>
            <a:off x="1000125" y="5943600"/>
            <a:ext cx="77724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0"/>
          <a:lstStyle/>
          <a:p>
            <a:pPr marL="36513" algn="r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8" y="3857625"/>
            <a:ext cx="181451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208746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22860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1042988" y="981075"/>
            <a:ext cx="7561262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33"/>
                </a:solidFill>
                <a:latin typeface="Montserrat"/>
              </a:rPr>
              <a:t>                           #НеделяБезопасностиДорожногоДвижения</a:t>
            </a:r>
          </a:p>
          <a:p>
            <a:pPr algn="ctr"/>
            <a:r>
              <a:rPr lang="ru-RU">
                <a:solidFill>
                  <a:srgbClr val="333333"/>
                </a:solidFill>
                <a:latin typeface="Montserrat"/>
              </a:rPr>
              <a:t>‼Уважаемые родители‼</a:t>
            </a:r>
            <a:br>
              <a:rPr lang="ru-RU">
                <a:solidFill>
                  <a:srgbClr val="333333"/>
                </a:solidFill>
                <a:latin typeface="Montserrat"/>
              </a:rPr>
            </a:br>
            <a:r>
              <a:rPr lang="ru-RU">
                <a:solidFill>
                  <a:srgbClr val="333333"/>
                </a:solidFill>
                <a:latin typeface="Montserrat"/>
              </a:rPr>
              <a:t>                       </a:t>
            </a:r>
            <a:r>
              <a:rPr lang="ru-RU">
                <a:latin typeface="Montserrat"/>
              </a:rPr>
              <a:t>Весь сентябрь 2021 года на территории России проходит профилактическая акция #НеделяБезопасностиДорожногоДвижения, направленная на обеспечение безопасности юных вартовчан.</a:t>
            </a:r>
            <a:br>
              <a:rPr lang="ru-RU">
                <a:latin typeface="Montserrat"/>
              </a:rPr>
            </a:br>
            <a:r>
              <a:rPr lang="ru-RU">
                <a:latin typeface="Montserrat"/>
              </a:rPr>
              <a:t>В рамках мероприятия Госавтоинспекция  России  призывает принять участие в тематических челленджах.</a:t>
            </a:r>
          </a:p>
          <a:p>
            <a:pPr algn="ctr"/>
            <a:endParaRPr lang="ru-RU">
              <a:latin typeface="Montserrat"/>
            </a:endParaRPr>
          </a:p>
          <a:p>
            <a:pPr algn="ctr"/>
            <a:endParaRPr lang="ru-RU"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  <a:p>
            <a:pPr algn="ctr"/>
            <a:endParaRPr lang="ru-RU">
              <a:solidFill>
                <a:srgbClr val="333333"/>
              </a:solidFill>
              <a:latin typeface="Montserrat"/>
            </a:endParaRPr>
          </a:p>
        </p:txBody>
      </p:sp>
      <p:graphicFrame>
        <p:nvGraphicFramePr>
          <p:cNvPr id="14419" name="Group 83"/>
          <p:cNvGraphicFramePr>
            <a:graphicFrameLocks noGrp="1"/>
          </p:cNvGraphicFramePr>
          <p:nvPr/>
        </p:nvGraphicFramePr>
        <p:xfrm>
          <a:off x="1619250" y="3429000"/>
          <a:ext cx="6384925" cy="2933700"/>
        </p:xfrm>
        <a:graphic>
          <a:graphicData uri="http://schemas.openxmlformats.org/drawingml/2006/table">
            <a:tbl>
              <a:tblPr/>
              <a:tblGrid>
                <a:gridCol w="229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Показатели ДДТТ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Количество ДТП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-21,05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Погибло детей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Ранено детей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-25,58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ДТП по вине водителя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ДТП по вине несовершеннолетнего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479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22860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971550" y="1916113"/>
            <a:ext cx="74390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33"/>
                </a:solidFill>
                <a:latin typeface="Montserrat"/>
              </a:rPr>
              <a:t>                           </a:t>
            </a:r>
            <a:r>
              <a:rPr lang="ru-RU" b="1">
                <a:latin typeface="Montserrat"/>
              </a:rPr>
              <a:t>Уважаемые родители!!!</a:t>
            </a:r>
          </a:p>
          <a:p>
            <a:r>
              <a:rPr lang="ru-RU">
                <a:solidFill>
                  <a:srgbClr val="333333"/>
                </a:solidFill>
                <a:latin typeface="Montserrat"/>
              </a:rPr>
              <a:t>1) Ежедневно напоминайте детям правила безопасного движения по улично-дорожной сети города.</a:t>
            </a:r>
          </a:p>
          <a:p>
            <a:r>
              <a:rPr lang="ru-RU">
                <a:solidFill>
                  <a:srgbClr val="333333"/>
                </a:solidFill>
                <a:latin typeface="Montserrat"/>
              </a:rPr>
              <a:t>2) Соблюдайте ПДД и на личном примере демонстрируйте это ребенку.</a:t>
            </a:r>
          </a:p>
          <a:p>
            <a:r>
              <a:rPr lang="ru-RU">
                <a:solidFill>
                  <a:srgbClr val="333333"/>
                </a:solidFill>
                <a:latin typeface="Montserrat"/>
              </a:rPr>
              <a:t>3) Используйте светоотражающие элементы на одежде своего ребенка.</a:t>
            </a:r>
          </a:p>
          <a:p>
            <a:r>
              <a:rPr lang="ru-RU">
                <a:solidFill>
                  <a:srgbClr val="333333"/>
                </a:solidFill>
                <a:latin typeface="Montserrat"/>
              </a:rPr>
              <a:t>4) Перевозите детей правильно в легковых автомобилях, а также переводите детей правильно через дорогу (крепко держите детей за руку и соблюдая сигналы светофора</a:t>
            </a:r>
            <a:r>
              <a:rPr lang="en-US">
                <a:solidFill>
                  <a:srgbClr val="333333"/>
                </a:solidFill>
                <a:latin typeface="Montserrat"/>
              </a:rPr>
              <a:t>)</a:t>
            </a:r>
            <a:endParaRPr lang="ru-RU">
              <a:solidFill>
                <a:srgbClr val="333333"/>
              </a:solidFill>
              <a:latin typeface="Montserrat"/>
            </a:endParaRPr>
          </a:p>
          <a:p>
            <a:r>
              <a:rPr lang="ru-RU">
                <a:solidFill>
                  <a:srgbClr val="333333"/>
                </a:solidFill>
                <a:latin typeface="Montserrat"/>
              </a:rPr>
              <a:t>4) Принимайте участие вместе с детьми в различных акциях, челленджах и иных мероприятиях по профилактике детского дорожно-транспортного травматизма в ДОУ.</a:t>
            </a:r>
          </a:p>
        </p:txBody>
      </p:sp>
    </p:spTree>
    <p:extLst>
      <p:ext uri="{BB962C8B-B14F-4D97-AF65-F5344CB8AC3E}">
        <p14:creationId xmlns:p14="http://schemas.microsoft.com/office/powerpoint/2010/main" val="110151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9088"/>
            <a:ext cx="9144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1608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1786</TotalTime>
  <Words>657</Words>
  <Application>Microsoft Office PowerPoint</Application>
  <PresentationFormat>Экран (4:3)</PresentationFormat>
  <Paragraphs>110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굴림</vt:lpstr>
      <vt:lpstr>Montserrat</vt:lpstr>
      <vt:lpstr>Times New Roman</vt:lpstr>
      <vt:lpstr>Verdana</vt:lpstr>
      <vt:lpstr>Wingdings 2</vt:lpstr>
      <vt:lpstr>Аспект</vt:lpstr>
      <vt:lpstr>Родительское собрание в группе  РАННЕГО дошкольного ВОЗРАСТА  от 1 года до 3 №1  «Ознакомление с задачами образовательной программы   на 2021 – 2022 учебный год»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результатах выполнения «Программы развития МАДОУ г.Нижневартовска ДС №29 «Ёлочка» на 2018 -  2025 годы и на период до 2030 года»  за 2017-2019 гг.</dc:title>
  <dc:creator>User</dc:creator>
  <cp:lastModifiedBy>User</cp:lastModifiedBy>
  <cp:revision>211</cp:revision>
  <dcterms:created xsi:type="dcterms:W3CDTF">2020-02-11T05:48:15Z</dcterms:created>
  <dcterms:modified xsi:type="dcterms:W3CDTF">2021-09-28T10:29:06Z</dcterms:modified>
</cp:coreProperties>
</file>