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EF6CB-3A68-40B1-A40D-5646C4C7FD47}" v="65" dt="2019-10-31T18:38:23.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2"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pPr/>
              <a:t>31.10.2019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6" descr="Изображение выглядит как еда&#10;&#10;Описание создано с очень высокой степенью достоверности">
            <a:extLst>
              <a:ext uri="{FF2B5EF4-FFF2-40B4-BE49-F238E27FC236}">
                <a16:creationId xmlns:a16="http://schemas.microsoft.com/office/drawing/2014/main" xmlns="" id="{818217FD-FD41-48DE-84B0-D9E4F466F95B}"/>
              </a:ext>
            </a:extLst>
          </p:cNvPr>
          <p:cNvPicPr>
            <a:picLocks noChangeAspect="1"/>
          </p:cNvPicPr>
          <p:nvPr/>
        </p:nvPicPr>
        <p:blipFill rotWithShape="1">
          <a:blip r:embed="rId2">
            <a:alphaModFix amt="35000"/>
          </a:blip>
          <a:srcRect t="30"/>
          <a:stretch/>
        </p:blipFill>
        <p:spPr>
          <a:xfrm>
            <a:off x="-1" y="-28"/>
            <a:ext cx="12192000" cy="6855958"/>
          </a:xfrm>
          <a:prstGeom prst="rect">
            <a:avLst/>
          </a:prstGeom>
        </p:spPr>
      </p:pic>
      <p:sp>
        <p:nvSpPr>
          <p:cNvPr id="2" name="Заголовок 1"/>
          <p:cNvSpPr>
            <a:spLocks noGrp="1"/>
          </p:cNvSpPr>
          <p:nvPr>
            <p:ph type="ctrTitle"/>
          </p:nvPr>
        </p:nvSpPr>
        <p:spPr>
          <a:xfrm>
            <a:off x="643468" y="3320859"/>
            <a:ext cx="4666470" cy="2076333"/>
          </a:xfrm>
        </p:spPr>
        <p:txBody>
          <a:bodyPr anchor="t">
            <a:normAutofit/>
          </a:bodyPr>
          <a:lstStyle/>
          <a:p>
            <a:pPr algn="l"/>
            <a:r>
              <a:rPr lang="ru-RU" sz="4800">
                <a:cs typeface="Calibri Light"/>
              </a:rPr>
              <a:t>Опыты с водой </a:t>
            </a:r>
            <a:endParaRPr lang="ru-RU" sz="4800"/>
          </a:p>
        </p:txBody>
      </p:sp>
      <p:sp>
        <p:nvSpPr>
          <p:cNvPr id="3" name="Подзаголовок 2"/>
          <p:cNvSpPr>
            <a:spLocks noGrp="1"/>
          </p:cNvSpPr>
          <p:nvPr>
            <p:ph type="subTitle" idx="1"/>
          </p:nvPr>
        </p:nvSpPr>
        <p:spPr>
          <a:xfrm>
            <a:off x="643467" y="2348680"/>
            <a:ext cx="4823883" cy="972180"/>
          </a:xfrm>
        </p:spPr>
        <p:txBody>
          <a:bodyPr vert="horz" lIns="91440" tIns="45720" rIns="91440" bIns="45720" rtlCol="0" anchor="b">
            <a:normAutofit/>
          </a:bodyPr>
          <a:lstStyle/>
          <a:p>
            <a:pPr algn="l"/>
            <a:r>
              <a:rPr lang="ru-RU" sz="2000">
                <a:cs typeface="Calibri"/>
              </a:rPr>
              <a:t>Ахметвалеева М.А.</a:t>
            </a:r>
            <a:endParaRPr lang="ru-RU" sz="2000"/>
          </a:p>
        </p:txBody>
      </p:sp>
      <p:sp>
        <p:nvSpPr>
          <p:cNvPr id="11" name="Freeform: Shape 10">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4" descr="Изображение выглядит как снег, природа, закрытый, поле&#10;&#10;Описание создано с очень высокой степенью достоверности">
            <a:extLst>
              <a:ext uri="{FF2B5EF4-FFF2-40B4-BE49-F238E27FC236}">
                <a16:creationId xmlns:a16="http://schemas.microsoft.com/office/drawing/2014/main" xmlns="" id="{F2BB5FAE-7087-4391-A258-3F33B79C8656}"/>
              </a:ext>
            </a:extLst>
          </p:cNvPr>
          <p:cNvPicPr>
            <a:picLocks noChangeAspect="1"/>
          </p:cNvPicPr>
          <p:nvPr/>
        </p:nvPicPr>
        <p:blipFill rotWithShape="1">
          <a:blip r:embed="rId3"/>
          <a:srcRect l="22583" r="12417"/>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xmlns="" val="13516515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35931" y="299668"/>
            <a:ext cx="4963886" cy="3789006"/>
          </a:xfrm>
          <a:prstGeom prst="rect">
            <a:avLst/>
          </a:prstGeom>
        </p:spPr>
        <p:txBody>
          <a:bodyPr wrap="square">
            <a:spAutoFit/>
          </a:bodyPr>
          <a:lstStyle/>
          <a:p>
            <a:r>
              <a:rPr lang="ru-RU" b="1" dirty="0" smtClean="0"/>
              <a:t>Опыт № 9</a:t>
            </a:r>
            <a:r>
              <a:rPr lang="ru-RU" dirty="0" smtClean="0"/>
              <a:t>. У </a:t>
            </a:r>
            <a:r>
              <a:rPr lang="ru-RU" dirty="0" smtClean="0"/>
              <a:t>воды нет запаха </a:t>
            </a:r>
            <a:endParaRPr lang="ru-RU" dirty="0" smtClean="0"/>
          </a:p>
          <a:p>
            <a:r>
              <a:rPr lang="ru-RU" dirty="0" smtClean="0"/>
              <a:t>Цель</a:t>
            </a:r>
            <a:r>
              <a:rPr lang="ru-RU" dirty="0" smtClean="0"/>
              <a:t>: познакомить детей со свойствами воды Материалы: стаканы с водопроводной водой Предложите детям понюхать воду и сказать, чем она пахнет (или совсем не пахнет). Как и в предыдущем случае, из самых лучших </a:t>
            </a:r>
            <a:r>
              <a:rPr lang="ru-RU" dirty="0" smtClean="0"/>
              <a:t>побуждений </a:t>
            </a:r>
            <a:r>
              <a:rPr lang="ru-RU" dirty="0" smtClean="0"/>
              <a:t>они вас начнут уверять, что вода очень приятно пахнет. Пусть </a:t>
            </a:r>
            <a:r>
              <a:rPr lang="ru-RU" dirty="0" smtClean="0"/>
              <a:t>нюхают </a:t>
            </a:r>
            <a:r>
              <a:rPr lang="ru-RU" dirty="0" smtClean="0"/>
              <a:t>еще и еще, пока не убедятся, что запаха нет. Однако подчеркните, что вода из водопроводного крана может иметь запах, так как ее </a:t>
            </a:r>
            <a:r>
              <a:rPr lang="ru-RU" dirty="0" smtClean="0"/>
              <a:t>очищают </a:t>
            </a:r>
            <a:r>
              <a:rPr lang="ru-RU" dirty="0" smtClean="0"/>
              <a:t>специальными веществами, чтобы она была безопасной для вашего здоровья.  </a:t>
            </a:r>
            <a:endParaRPr lang="ru-RU" dirty="0"/>
          </a:p>
        </p:txBody>
      </p:sp>
      <p:pic>
        <p:nvPicPr>
          <p:cNvPr id="22530" name="Picture 2" descr="У воды нет запаха Цель: познакомить детей со свойствами воды Материалы: стака"/>
          <p:cNvPicPr>
            <a:picLocks noChangeAspect="1" noChangeArrowheads="1"/>
          </p:cNvPicPr>
          <p:nvPr/>
        </p:nvPicPr>
        <p:blipFill>
          <a:blip r:embed="rId2"/>
          <a:srcRect l="20983" t="41379" r="17598"/>
          <a:stretch>
            <a:fillRect/>
          </a:stretch>
        </p:blipFill>
        <p:spPr bwMode="auto">
          <a:xfrm>
            <a:off x="3618411" y="4114800"/>
            <a:ext cx="3291840" cy="2351314"/>
          </a:xfrm>
          <a:prstGeom prst="rect">
            <a:avLst/>
          </a:prstGeom>
          <a:noFill/>
        </p:spPr>
      </p:pic>
      <p:pic>
        <p:nvPicPr>
          <p:cNvPr id="4" name="Picture 2" descr="https://img2.freepng.ru/20171207/243/a-cup-of-water-5a29c69f754b92.7052095615126872634804.jpg"/>
          <p:cNvPicPr>
            <a:picLocks noChangeAspect="1" noChangeArrowheads="1"/>
          </p:cNvPicPr>
          <p:nvPr/>
        </p:nvPicPr>
        <p:blipFill>
          <a:blip r:embed="rId3" cstate="print">
            <a:clrChange>
              <a:clrFrom>
                <a:srgbClr val="EEEEEE"/>
              </a:clrFrom>
              <a:clrTo>
                <a:srgbClr val="EEEEEE">
                  <a:alpha val="0"/>
                </a:srgbClr>
              </a:clrTo>
            </a:clrChange>
          </a:blip>
          <a:srcRect l="13369" r="16578"/>
          <a:stretch>
            <a:fillRect/>
          </a:stretch>
        </p:blipFill>
        <p:spPr bwMode="auto">
          <a:xfrm>
            <a:off x="0" y="326571"/>
            <a:ext cx="3229216" cy="512182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6686" y="492930"/>
            <a:ext cx="3940628" cy="5355312"/>
          </a:xfrm>
          <a:prstGeom prst="rect">
            <a:avLst/>
          </a:prstGeom>
        </p:spPr>
        <p:txBody>
          <a:bodyPr wrap="square">
            <a:spAutoFit/>
          </a:bodyPr>
          <a:lstStyle/>
          <a:p>
            <a:r>
              <a:rPr lang="ru-RU" b="1" dirty="0" smtClean="0"/>
              <a:t>Опыт № 10</a:t>
            </a:r>
            <a:r>
              <a:rPr lang="ru-RU" dirty="0" smtClean="0"/>
              <a:t>. У </a:t>
            </a:r>
            <a:r>
              <a:rPr lang="ru-RU" dirty="0" smtClean="0"/>
              <a:t>воды нет вкуса Цель: познакомить детей со свойствами воды Материалы: стаканы с водой, стаканы с соком Предложите детям попробовать через соломинку воду. Вопрос: есть ли у нее вкус?  Очень часто дети убежденно говорят, что вода очень вкусная. Дай­те им для сравнения попробовать сок. Если они не убеди­лись, пусть еще раз попробуют воду. Объясните, что когда человек очень хочет пить, то с удовольствием пьет воду, и, чтобы выразить свое удо­вольствие, говорит: «Какая вкусная вода!», хотя на самом деле ее вкуса не чувствует. А вот морская вода на вкус соленая, потому что в ней много разных солей. Ее человек не может пить.</a:t>
            </a:r>
            <a:endParaRPr lang="ru-RU" dirty="0"/>
          </a:p>
        </p:txBody>
      </p:sp>
      <p:pic>
        <p:nvPicPr>
          <p:cNvPr id="4" name="Picture 2" descr="https://img2.freepng.ru/20171207/243/a-cup-of-water-5a29c69f754b92.7052095615126872634804.jpg"/>
          <p:cNvPicPr>
            <a:picLocks noChangeAspect="1" noChangeArrowheads="1"/>
          </p:cNvPicPr>
          <p:nvPr/>
        </p:nvPicPr>
        <p:blipFill>
          <a:blip r:embed="rId2" cstate="print">
            <a:clrChange>
              <a:clrFrom>
                <a:srgbClr val="EEEEEE"/>
              </a:clrFrom>
              <a:clrTo>
                <a:srgbClr val="EEEEEE">
                  <a:alpha val="0"/>
                </a:srgbClr>
              </a:clrTo>
            </a:clrChange>
          </a:blip>
          <a:srcRect l="13369" r="16578"/>
          <a:stretch>
            <a:fillRect/>
          </a:stretch>
        </p:blipFill>
        <p:spPr bwMode="auto">
          <a:xfrm>
            <a:off x="5238205" y="326571"/>
            <a:ext cx="3229216" cy="5121827"/>
          </a:xfrm>
          <a:prstGeom prst="rect">
            <a:avLst/>
          </a:prstGeom>
          <a:noFill/>
        </p:spPr>
      </p:pic>
      <p:pic>
        <p:nvPicPr>
          <p:cNvPr id="23554" name="Picture 2" descr="https://hinkalnaya-msk.ru/d/sok_v_assortimente_02_l.jpg"/>
          <p:cNvPicPr>
            <a:picLocks noChangeAspect="1" noChangeArrowheads="1"/>
          </p:cNvPicPr>
          <p:nvPr/>
        </p:nvPicPr>
        <p:blipFill>
          <a:blip r:embed="rId3"/>
          <a:srcRect l="27552" r="29304"/>
          <a:stretch>
            <a:fillRect/>
          </a:stretch>
        </p:blipFill>
        <p:spPr bwMode="auto">
          <a:xfrm>
            <a:off x="8699862" y="178526"/>
            <a:ext cx="2913018" cy="506384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303" y="443194"/>
            <a:ext cx="5338354" cy="5078313"/>
          </a:xfrm>
          <a:prstGeom prst="rect">
            <a:avLst/>
          </a:prstGeom>
        </p:spPr>
        <p:txBody>
          <a:bodyPr wrap="square">
            <a:spAutoFit/>
          </a:bodyPr>
          <a:lstStyle/>
          <a:p>
            <a:r>
              <a:rPr lang="ru-RU" b="1" dirty="0" smtClean="0"/>
              <a:t>Опыт № 1. «Окрашивание воды».</a:t>
            </a:r>
            <a:endParaRPr lang="ru-RU" dirty="0" smtClean="0"/>
          </a:p>
          <a:p>
            <a:r>
              <a:rPr lang="ru-RU" b="1" i="1" dirty="0" smtClean="0"/>
              <a:t>Цель: </a:t>
            </a:r>
            <a:r>
              <a:rPr lang="ru-RU" dirty="0" smtClean="0"/>
              <a:t>Выявить свойства воды: вода может быть тёплой и холодной, некоторые вещества растворяются в воде. Чем больше этого вещества, тем интенсивнее цвет; чем теплее вода, тем быстрее растворяется вещество.</a:t>
            </a:r>
          </a:p>
          <a:p>
            <a:r>
              <a:rPr lang="ru-RU" b="1" i="1" dirty="0" smtClean="0"/>
              <a:t>Материал: </a:t>
            </a:r>
            <a:r>
              <a:rPr lang="ru-RU" dirty="0" smtClean="0"/>
              <a:t>Ёмкости с водой (холодной и тёплой), краска, палочки для размешивания, мерные стаканчики.</a:t>
            </a:r>
          </a:p>
          <a:p>
            <a:r>
              <a:rPr lang="ru-RU" dirty="0" smtClean="0"/>
              <a:t>Взрослый и дети рассматривают в воде 2-3 предмета, выясняют, почему они хорошо видны (вода прозрачная). Далее выясняют, как можно окрасить воду (добавить краску). Взрослый предлагает окрасить воду самим (в стаканчиках с тёплой и холодной водой). В каком стаканчике краска быстрее растворится? (В стакане с тёплой водой). Как окрасится вода, если красителя будет больше? (Вода станет более окрашенной).</a:t>
            </a:r>
            <a:endParaRPr lang="ru-RU" dirty="0"/>
          </a:p>
        </p:txBody>
      </p:sp>
      <p:pic>
        <p:nvPicPr>
          <p:cNvPr id="1026" name="Picture 2" descr="https://img2.freepng.ru/20171207/243/a-cup-of-water-5a29c69f754b92.7052095615126872634804.jpg"/>
          <p:cNvPicPr>
            <a:picLocks noChangeAspect="1" noChangeArrowheads="1"/>
          </p:cNvPicPr>
          <p:nvPr/>
        </p:nvPicPr>
        <p:blipFill>
          <a:blip r:embed="rId2" cstate="print">
            <a:clrChange>
              <a:clrFrom>
                <a:srgbClr val="EEEEEE"/>
              </a:clrFrom>
              <a:clrTo>
                <a:srgbClr val="EEEEEE">
                  <a:alpha val="0"/>
                </a:srgbClr>
              </a:clrTo>
            </a:clrChange>
          </a:blip>
          <a:srcRect/>
          <a:stretch>
            <a:fillRect/>
          </a:stretch>
        </p:blipFill>
        <p:spPr bwMode="auto">
          <a:xfrm>
            <a:off x="6034514" y="287383"/>
            <a:ext cx="1857538" cy="2063931"/>
          </a:xfrm>
          <a:prstGeom prst="rect">
            <a:avLst/>
          </a:prstGeom>
          <a:noFill/>
        </p:spPr>
      </p:pic>
      <p:pic>
        <p:nvPicPr>
          <p:cNvPr id="4" name="Picture 2" descr="https://img2.freepng.ru/20171207/243/a-cup-of-water-5a29c69f754b92.7052095615126872634804.jpg"/>
          <p:cNvPicPr>
            <a:picLocks noChangeAspect="1" noChangeArrowheads="1"/>
          </p:cNvPicPr>
          <p:nvPr/>
        </p:nvPicPr>
        <p:blipFill>
          <a:blip r:embed="rId2" cstate="print">
            <a:clrChange>
              <a:clrFrom>
                <a:srgbClr val="EEEEEE"/>
              </a:clrFrom>
              <a:clrTo>
                <a:srgbClr val="EEEEEE">
                  <a:alpha val="0"/>
                </a:srgbClr>
              </a:clrTo>
            </a:clrChange>
          </a:blip>
          <a:srcRect/>
          <a:stretch>
            <a:fillRect/>
          </a:stretch>
        </p:blipFill>
        <p:spPr bwMode="auto">
          <a:xfrm>
            <a:off x="7858960" y="269966"/>
            <a:ext cx="1857538" cy="2063931"/>
          </a:xfrm>
          <a:prstGeom prst="rect">
            <a:avLst/>
          </a:prstGeom>
          <a:noFill/>
        </p:spPr>
      </p:pic>
      <p:pic>
        <p:nvPicPr>
          <p:cNvPr id="1028" name="Picture 4" descr="https://xn----8sbah1anftjwbmg9c9df.xn--p1ai/upload/iblock/c26/c264c65ea7794aeb52c7ea731d65c2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747504" y="1287678"/>
            <a:ext cx="3228228" cy="3228228"/>
          </a:xfrm>
          <a:prstGeom prst="rect">
            <a:avLst/>
          </a:prstGeom>
          <a:noFill/>
        </p:spPr>
      </p:pic>
      <p:pic>
        <p:nvPicPr>
          <p:cNvPr id="1030" name="Picture 6" descr="https://cdn.pricearchive.org/images/aliexpress.com/33000660876/20-30-50-300-500-1000ML-Practical-Classic-Plastic-Measuring-Cup-Jug-Pour-Spout-Surface-Kitchen.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91350" y="2338250"/>
            <a:ext cx="2663461" cy="2663461"/>
          </a:xfrm>
          <a:prstGeom prst="rect">
            <a:avLst/>
          </a:prstGeom>
          <a:noFill/>
        </p:spPr>
      </p:pic>
      <p:pic>
        <p:nvPicPr>
          <p:cNvPr id="1032" name="Picture 8" descr="https://wooden-sticks.com/images/migx/38/114-2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81852" y="3709691"/>
            <a:ext cx="3593281" cy="29393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25886" y="349239"/>
            <a:ext cx="6096000" cy="3416320"/>
          </a:xfrm>
          <a:prstGeom prst="rect">
            <a:avLst/>
          </a:prstGeom>
        </p:spPr>
        <p:txBody>
          <a:bodyPr>
            <a:spAutoFit/>
          </a:bodyPr>
          <a:lstStyle/>
          <a:p>
            <a:r>
              <a:rPr lang="ru-RU" b="1" dirty="0" smtClean="0"/>
              <a:t>Опыт № 2. «Вода не имеет цвета, но её можно покрасить».</a:t>
            </a:r>
            <a:endParaRPr lang="ru-RU" dirty="0" smtClean="0"/>
          </a:p>
          <a:p>
            <a:r>
              <a:rPr lang="ru-RU" dirty="0" smtClean="0"/>
              <a:t>Открыть кран, предложить понаблюдать за льющейся водой. Налить в несколько стаканов воду. Какого цвета вода? (У воды нет цвета, она прозрачная). Воду можно подкрасить, добавив в неё краску. (Дети наблюдают за окрашиванием воды). Какого цвета стала вода? (Красная, синяя, жёлтая, красная). Цвет воды зависит от того, какого цвета краску добавили в воду.</a:t>
            </a:r>
          </a:p>
          <a:p>
            <a:r>
              <a:rPr lang="ru-RU" dirty="0" smtClean="0"/>
              <a:t>Вывод: О чём мы сегодня узнали? Что может произойти с водой, если в неё добавить краску? (Вода легко окрашивается в любой цвет).</a:t>
            </a:r>
            <a:endParaRPr lang="ru-RU" dirty="0"/>
          </a:p>
        </p:txBody>
      </p:sp>
      <p:pic>
        <p:nvPicPr>
          <p:cNvPr id="3" name="Picture 2" descr="https://img2.freepng.ru/20171207/243/a-cup-of-water-5a29c69f754b92.7052095615126872634804.jpg"/>
          <p:cNvPicPr>
            <a:picLocks noChangeAspect="1" noChangeArrowheads="1"/>
          </p:cNvPicPr>
          <p:nvPr/>
        </p:nvPicPr>
        <p:blipFill>
          <a:blip r:embed="rId2" cstate="print">
            <a:clrChange>
              <a:clrFrom>
                <a:srgbClr val="EEEEEE"/>
              </a:clrFrom>
              <a:clrTo>
                <a:srgbClr val="EEEEEE">
                  <a:alpha val="0"/>
                </a:srgbClr>
              </a:clrTo>
            </a:clrChange>
          </a:blip>
          <a:srcRect/>
          <a:stretch>
            <a:fillRect/>
          </a:stretch>
        </p:blipFill>
        <p:spPr bwMode="auto">
          <a:xfrm>
            <a:off x="391359" y="339635"/>
            <a:ext cx="2903873" cy="3226525"/>
          </a:xfrm>
          <a:prstGeom prst="rect">
            <a:avLst/>
          </a:prstGeom>
          <a:noFill/>
        </p:spPr>
      </p:pic>
      <p:pic>
        <p:nvPicPr>
          <p:cNvPr id="4" name="Picture 2" descr="https://img2.freepng.ru/20171207/243/a-cup-of-water-5a29c69f754b92.7052095615126872634804.jpg"/>
          <p:cNvPicPr>
            <a:picLocks noChangeAspect="1" noChangeArrowheads="1"/>
          </p:cNvPicPr>
          <p:nvPr/>
        </p:nvPicPr>
        <p:blipFill>
          <a:blip r:embed="rId2" cstate="print">
            <a:clrChange>
              <a:clrFrom>
                <a:srgbClr val="EEEEEE"/>
              </a:clrFrom>
              <a:clrTo>
                <a:srgbClr val="EEEEEE">
                  <a:alpha val="0"/>
                </a:srgbClr>
              </a:clrTo>
            </a:clrChange>
          </a:blip>
          <a:srcRect/>
          <a:stretch>
            <a:fillRect/>
          </a:stretch>
        </p:blipFill>
        <p:spPr bwMode="auto">
          <a:xfrm>
            <a:off x="2677360" y="1763486"/>
            <a:ext cx="2913543" cy="3237270"/>
          </a:xfrm>
          <a:prstGeom prst="rect">
            <a:avLst/>
          </a:prstGeom>
          <a:noFill/>
        </p:spPr>
      </p:pic>
      <p:pic>
        <p:nvPicPr>
          <p:cNvPr id="5" name="Picture 4" descr="https://xn----8sbah1anftjwbmg9c9df.xn--p1ai/upload/iblock/c26/c264c65ea7794aeb52c7ea731d65c2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57447" y="3351610"/>
            <a:ext cx="3228228" cy="32282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6240" y="440680"/>
            <a:ext cx="6096000" cy="3416320"/>
          </a:xfrm>
          <a:prstGeom prst="rect">
            <a:avLst/>
          </a:prstGeom>
        </p:spPr>
        <p:txBody>
          <a:bodyPr>
            <a:spAutoFit/>
          </a:bodyPr>
          <a:lstStyle/>
          <a:p>
            <a:r>
              <a:rPr lang="ru-RU" b="1" dirty="0" smtClean="0"/>
              <a:t>Опыт № 3. «Вода нужна всем».</a:t>
            </a:r>
            <a:endParaRPr lang="ru-RU" dirty="0" smtClean="0"/>
          </a:p>
          <a:p>
            <a:r>
              <a:rPr lang="ru-RU" dirty="0" smtClean="0"/>
              <a:t>Цель: Дать детям представление о роли воды в жизни растений.</a:t>
            </a:r>
          </a:p>
          <a:p>
            <a:r>
              <a:rPr lang="ru-RU" dirty="0" smtClean="0"/>
              <a:t>Ход: Воспитатель спрашивает детей, что будет с растением, если его не поливать (засохнет). Вода необходима растениям. Посмотрите. Возьмём 2 горошины. Одну поместим на блюдце в намоченную ватку, а вторую – на другое блюдце – в сухую ватку. Оставим горошины на несколько дней. У одной горошины, которая была в ватке с водой появился росточек, а у другой – нет. Дети наглядно убеждаются о роли воды в развитии, произрастания растений.</a:t>
            </a:r>
            <a:endParaRPr lang="ru-RU" dirty="0"/>
          </a:p>
        </p:txBody>
      </p:sp>
      <p:pic>
        <p:nvPicPr>
          <p:cNvPr id="15362" name="Picture 2" descr="https://www.med-konfitur.ru/upload/iblock/a95/e3a01dcc_0b7b_11e6_80f7_005056bb3d0d_3b6dc2af_369d_11e9_8188_005056b99bd5.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347166" y="0"/>
            <a:ext cx="3844834" cy="3840951"/>
          </a:xfrm>
          <a:prstGeom prst="rect">
            <a:avLst/>
          </a:prstGeom>
          <a:noFill/>
        </p:spPr>
      </p:pic>
      <p:pic>
        <p:nvPicPr>
          <p:cNvPr id="15364" name="Picture 4" descr="https://xn--40-6kcpaebi3eiv6d.xn--p1ai/images/stories/virtuemart/product/137.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54389" y="2625634"/>
            <a:ext cx="4232365" cy="4232366"/>
          </a:xfrm>
          <a:prstGeom prst="rect">
            <a:avLst/>
          </a:prstGeom>
          <a:noFill/>
        </p:spPr>
      </p:pic>
      <p:pic>
        <p:nvPicPr>
          <p:cNvPr id="5" name="Picture 2" descr="https://img2.freepng.ru/20171207/243/a-cup-of-water-5a29c69f754b92.7052095615126872634804.jpg"/>
          <p:cNvPicPr>
            <a:picLocks noChangeAspect="1" noChangeArrowheads="1"/>
          </p:cNvPicPr>
          <p:nvPr/>
        </p:nvPicPr>
        <p:blipFill>
          <a:blip r:embed="rId4" cstate="print">
            <a:clrChange>
              <a:clrFrom>
                <a:srgbClr val="EEEEEE"/>
              </a:clrFrom>
              <a:clrTo>
                <a:srgbClr val="EEEEEE">
                  <a:alpha val="0"/>
                </a:srgbClr>
              </a:clrTo>
            </a:clrChange>
          </a:blip>
          <a:srcRect/>
          <a:stretch>
            <a:fillRect/>
          </a:stretch>
        </p:blipFill>
        <p:spPr bwMode="auto">
          <a:xfrm>
            <a:off x="4741817" y="3852959"/>
            <a:ext cx="2442754" cy="2714171"/>
          </a:xfrm>
          <a:prstGeom prst="rect">
            <a:avLst/>
          </a:prstGeom>
          <a:noFill/>
        </p:spPr>
      </p:pic>
      <p:pic>
        <p:nvPicPr>
          <p:cNvPr id="15368" name="Picture 8" descr="https://www.tognanaprofessional.com/media/catalog/product/cache/1/image/9df78eab33525d08d6e5fb8d27136e95/n/g/ng005110000.jpg"/>
          <p:cNvPicPr>
            <a:picLocks noChangeAspect="1" noChangeArrowheads="1"/>
          </p:cNvPicPr>
          <p:nvPr/>
        </p:nvPicPr>
        <p:blipFill>
          <a:blip r:embed="rId5"/>
          <a:srcRect t="26371" b="31332"/>
          <a:stretch>
            <a:fillRect/>
          </a:stretch>
        </p:blipFill>
        <p:spPr bwMode="auto">
          <a:xfrm>
            <a:off x="379821" y="4376058"/>
            <a:ext cx="3813356" cy="16129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79623" y="427617"/>
            <a:ext cx="4898572" cy="3970318"/>
          </a:xfrm>
          <a:prstGeom prst="rect">
            <a:avLst/>
          </a:prstGeom>
        </p:spPr>
        <p:txBody>
          <a:bodyPr wrap="square">
            <a:spAutoFit/>
          </a:bodyPr>
          <a:lstStyle/>
          <a:p>
            <a:r>
              <a:rPr lang="ru-RU" b="1" dirty="0" smtClean="0"/>
              <a:t>Опыт № 4. «Ходит капелька по кругу».</a:t>
            </a:r>
            <a:endParaRPr lang="ru-RU" dirty="0" smtClean="0"/>
          </a:p>
          <a:p>
            <a:r>
              <a:rPr lang="ru-RU" dirty="0" smtClean="0"/>
              <a:t>Цель: Дать детям элементарные знания о круговороте воды в природе.</a:t>
            </a:r>
          </a:p>
          <a:p>
            <a:r>
              <a:rPr lang="ru-RU" dirty="0" smtClean="0"/>
              <a:t>Ход: Возьмём две мисочки с водой – большую и маленькую, поставим на подоконник и будем наблюдать, из какой мисочки вода исчезнет быстрее. Когда в одной из мисочек не станет воды, обсудить с детьми, куда исчезла вода? Что с ней могло случиться? (капельки воды постоянно путешествуют: с дождём выпадают на землю, бегут в ручейках; поят растения, под лучами солнышка снова возвращаются домой – к тучам, из которых когда – то пришли на землю в виде дождя.)</a:t>
            </a:r>
            <a:endParaRPr lang="ru-RU" dirty="0"/>
          </a:p>
        </p:txBody>
      </p:sp>
      <p:pic>
        <p:nvPicPr>
          <p:cNvPr id="17410" name="Picture 2" descr="https://3.allegroimg.com/original/038f47/14d81bc545f38af5f90085520263"/>
          <p:cNvPicPr>
            <a:picLocks noChangeAspect="1" noChangeArrowheads="1"/>
          </p:cNvPicPr>
          <p:nvPr/>
        </p:nvPicPr>
        <p:blipFill>
          <a:blip r:embed="rId2" cstate="print"/>
          <a:srcRect t="21106" b="18575"/>
          <a:stretch>
            <a:fillRect/>
          </a:stretch>
        </p:blipFill>
        <p:spPr bwMode="auto">
          <a:xfrm>
            <a:off x="2651759" y="509451"/>
            <a:ext cx="3645535" cy="2194560"/>
          </a:xfrm>
          <a:prstGeom prst="rect">
            <a:avLst/>
          </a:prstGeom>
          <a:noFill/>
        </p:spPr>
      </p:pic>
      <p:pic>
        <p:nvPicPr>
          <p:cNvPr id="4" name="Picture 8" descr="https://www.tognanaprofessional.com/media/catalog/product/cache/1/image/9df78eab33525d08d6e5fb8d27136e95/n/g/ng005110000.jpg"/>
          <p:cNvPicPr>
            <a:picLocks noChangeAspect="1" noChangeArrowheads="1"/>
          </p:cNvPicPr>
          <p:nvPr/>
        </p:nvPicPr>
        <p:blipFill>
          <a:blip r:embed="rId3"/>
          <a:srcRect t="26371" b="31332"/>
          <a:stretch>
            <a:fillRect/>
          </a:stretch>
        </p:blipFill>
        <p:spPr bwMode="auto">
          <a:xfrm>
            <a:off x="680267" y="2939142"/>
            <a:ext cx="3813356" cy="1612960"/>
          </a:xfrm>
          <a:prstGeom prst="rect">
            <a:avLst/>
          </a:prstGeom>
          <a:noFill/>
        </p:spPr>
      </p:pic>
      <p:pic>
        <p:nvPicPr>
          <p:cNvPr id="5" name="Picture 2" descr="https://img2.freepng.ru/20171207/243/a-cup-of-water-5a29c69f754b92.7052095615126872634804.jpg"/>
          <p:cNvPicPr>
            <a:picLocks noChangeAspect="1" noChangeArrowheads="1"/>
          </p:cNvPicPr>
          <p:nvPr/>
        </p:nvPicPr>
        <p:blipFill>
          <a:blip r:embed="rId4" cstate="print">
            <a:clrChange>
              <a:clrFrom>
                <a:srgbClr val="EEEEEE"/>
              </a:clrFrom>
              <a:clrTo>
                <a:srgbClr val="EEEEEE">
                  <a:alpha val="0"/>
                </a:srgbClr>
              </a:clrTo>
            </a:clrChange>
          </a:blip>
          <a:srcRect/>
          <a:stretch>
            <a:fillRect/>
          </a:stretch>
        </p:blipFill>
        <p:spPr bwMode="auto">
          <a:xfrm>
            <a:off x="4415246" y="3918273"/>
            <a:ext cx="2442754" cy="271417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697" y="320435"/>
            <a:ext cx="4715692" cy="5355312"/>
          </a:xfrm>
          <a:prstGeom prst="rect">
            <a:avLst/>
          </a:prstGeom>
        </p:spPr>
        <p:txBody>
          <a:bodyPr wrap="square">
            <a:spAutoFit/>
          </a:bodyPr>
          <a:lstStyle/>
          <a:p>
            <a:r>
              <a:rPr lang="ru-RU" b="1" dirty="0" smtClean="0"/>
              <a:t>Опыт № </a:t>
            </a:r>
            <a:r>
              <a:rPr lang="ru-RU" b="1" dirty="0" smtClean="0"/>
              <a:t>5. </a:t>
            </a:r>
            <a:r>
              <a:rPr lang="ru-RU" b="1" dirty="0" smtClean="0"/>
              <a:t>«Что бывает с паром при охлаждении?».</a:t>
            </a:r>
            <a:endParaRPr lang="ru-RU" dirty="0" smtClean="0"/>
          </a:p>
          <a:p>
            <a:r>
              <a:rPr lang="ru-RU" dirty="0" smtClean="0"/>
              <a:t>Цель: Показать детям, что в помещении пар, охлаждаясь, превращается в капельки воды; на улице (на морозе) он становится инеем на ветках деревьев и кустов.</a:t>
            </a:r>
          </a:p>
          <a:p>
            <a:r>
              <a:rPr lang="ru-RU" dirty="0" smtClean="0"/>
              <a:t>Ход: Воспитатель предлагает потрогать оконное стекло – убедиться, что оно холодное, затем трём ребятам предлагает подышать на стекло в одну точку. Наблюдают, как стекло запотевает, а затем образуется капелька воды.</a:t>
            </a:r>
          </a:p>
          <a:p>
            <a:r>
              <a:rPr lang="ru-RU" dirty="0" smtClean="0"/>
              <a:t>Вывод: Пар от дыхания на холодном стекле превращается в воду.</a:t>
            </a:r>
          </a:p>
          <a:p>
            <a:r>
              <a:rPr lang="ru-RU" dirty="0" smtClean="0"/>
              <a:t>Во время прогулки воспитатель выносит только что вскипевший чайник, ставит его под ветки дерева или кустарника, открывает крышку и все наблюдают, как ветки «обрастают» инеем.</a:t>
            </a:r>
            <a:endParaRPr lang="ru-RU" dirty="0"/>
          </a:p>
        </p:txBody>
      </p:sp>
      <p:pic>
        <p:nvPicPr>
          <p:cNvPr id="18434" name="Picture 2" descr="https://i.jauns.lv/t/2019/02/07/1640031/1000x620.jpg?v=1549533418"/>
          <p:cNvPicPr>
            <a:picLocks noChangeAspect="1" noChangeArrowheads="1"/>
          </p:cNvPicPr>
          <p:nvPr/>
        </p:nvPicPr>
        <p:blipFill>
          <a:blip r:embed="rId2"/>
          <a:srcRect/>
          <a:stretch>
            <a:fillRect/>
          </a:stretch>
        </p:blipFill>
        <p:spPr bwMode="auto">
          <a:xfrm>
            <a:off x="6309360" y="209957"/>
            <a:ext cx="4970778" cy="3081883"/>
          </a:xfrm>
          <a:prstGeom prst="rect">
            <a:avLst/>
          </a:prstGeom>
          <a:ln>
            <a:noFill/>
          </a:ln>
          <a:effectLst>
            <a:softEdge rad="112500"/>
          </a:effectLst>
        </p:spPr>
      </p:pic>
      <p:pic>
        <p:nvPicPr>
          <p:cNvPr id="18436" name="Picture 4" descr="https://masterokon-dv.ru/wp-content/uploads/2015/08/xzapoteli-stekla-full.jpg.pagespeed.ic.9D_FZLF6l4.jpg"/>
          <p:cNvPicPr>
            <a:picLocks noChangeAspect="1" noChangeArrowheads="1"/>
          </p:cNvPicPr>
          <p:nvPr/>
        </p:nvPicPr>
        <p:blipFill>
          <a:blip r:embed="rId3"/>
          <a:srcRect/>
          <a:stretch>
            <a:fillRect/>
          </a:stretch>
        </p:blipFill>
        <p:spPr bwMode="auto">
          <a:xfrm>
            <a:off x="6387739" y="3359576"/>
            <a:ext cx="5042262" cy="313266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2366" y="283594"/>
            <a:ext cx="6096000" cy="6186309"/>
          </a:xfrm>
          <a:prstGeom prst="rect">
            <a:avLst/>
          </a:prstGeom>
        </p:spPr>
        <p:txBody>
          <a:bodyPr>
            <a:spAutoFit/>
          </a:bodyPr>
          <a:lstStyle/>
          <a:p>
            <a:r>
              <a:rPr lang="ru-RU" b="1" dirty="0" smtClean="0"/>
              <a:t>Опыт № </a:t>
            </a:r>
            <a:r>
              <a:rPr lang="ru-RU" b="1" dirty="0" smtClean="0"/>
              <a:t>6. </a:t>
            </a:r>
            <a:r>
              <a:rPr lang="ru-RU" b="1" dirty="0" smtClean="0"/>
              <a:t>«Замёрзшая вода».</a:t>
            </a:r>
            <a:endParaRPr lang="ru-RU" dirty="0" smtClean="0"/>
          </a:p>
          <a:p>
            <a:r>
              <a:rPr lang="ru-RU" dirty="0" smtClean="0"/>
              <a:t>Оборудование: Кусочки льда, холодная вода, тарелочки, картинка с изображением айсберга.</a:t>
            </a:r>
          </a:p>
          <a:p>
            <a:r>
              <a:rPr lang="ru-RU" dirty="0" smtClean="0"/>
              <a:t>Перед детьми — миска с водой. Они обсуждают, какая вода, какой она формы. Вода меняет форму, потому что она жидкость. Может ли вода быть твёрдой? Что произойдет с водой, если её сильно охладить? (Вода превратится в лёд.)</a:t>
            </a:r>
          </a:p>
          <a:p>
            <a:r>
              <a:rPr lang="ru-RU" dirty="0" smtClean="0"/>
              <a:t>Рассматривают кусочки льда. Чем лёд отличается от воды? Можно ли лёд лить, как воду? Дети пробуют это сделать. Какой формы лёд? Лёд сохраняет форму. Всё, что сохраняет свою форму, как лёд, называется твердым веществом.</a:t>
            </a:r>
          </a:p>
          <a:p>
            <a:r>
              <a:rPr lang="ru-RU" dirty="0" smtClean="0"/>
              <a:t>• Плавает ли лёд? Воспитатель кладёт кусок льда в миску, и дети наблюдают. Какая часть льда плавает? (Верхняя.) В холодных морях плавают огромные глыбы льда. Они называются айсбергами (показ картинки). Над поверхностью видна только верхушка айсберга. И если капитан корабля не заметит и наткнётся на подводную часть айсберга, то корабль может утонуть.</a:t>
            </a:r>
          </a:p>
          <a:p>
            <a:r>
              <a:rPr lang="ru-RU" dirty="0" smtClean="0"/>
              <a:t>Воспитатель обращает внимание детей на лёд, который лежал в тарелке. Что произошло? Почему лёд растаял? (В комнате тепло.) Во что превратился лёд? Из чего состоит лёд?</a:t>
            </a:r>
            <a:endParaRPr lang="ru-RU" dirty="0"/>
          </a:p>
        </p:txBody>
      </p:sp>
      <p:pic>
        <p:nvPicPr>
          <p:cNvPr id="3" name="Picture 8" descr="https://www.tognanaprofessional.com/media/catalog/product/cache/1/image/9df78eab33525d08d6e5fb8d27136e95/n/g/ng005110000.jpg"/>
          <p:cNvPicPr>
            <a:picLocks noChangeAspect="1" noChangeArrowheads="1"/>
          </p:cNvPicPr>
          <p:nvPr/>
        </p:nvPicPr>
        <p:blipFill>
          <a:blip r:embed="rId2"/>
          <a:srcRect t="26371" b="31332"/>
          <a:stretch>
            <a:fillRect/>
          </a:stretch>
        </p:blipFill>
        <p:spPr bwMode="auto">
          <a:xfrm>
            <a:off x="7304288" y="0"/>
            <a:ext cx="3813356" cy="1612960"/>
          </a:xfrm>
          <a:prstGeom prst="rect">
            <a:avLst/>
          </a:prstGeom>
          <a:noFill/>
        </p:spPr>
      </p:pic>
      <p:pic>
        <p:nvPicPr>
          <p:cNvPr id="19458" name="Picture 2" descr="https://img2.freepng.ru/20180322/gge/kisspng-icecube-neutrino-observatory-ice-cube-stock-photog-ice-5ab46a2128a3f3.9925562515217730891665.jpg"/>
          <p:cNvPicPr>
            <a:picLocks noChangeAspect="1" noChangeArrowheads="1"/>
          </p:cNvPicPr>
          <p:nvPr/>
        </p:nvPicPr>
        <p:blipFill>
          <a:blip r:embed="rId3" cstate="print">
            <a:clrChange>
              <a:clrFrom>
                <a:srgbClr val="EEEEEE"/>
              </a:clrFrom>
              <a:clrTo>
                <a:srgbClr val="EEEEEE">
                  <a:alpha val="0"/>
                </a:srgbClr>
              </a:clrTo>
            </a:clrChange>
          </a:blip>
          <a:srcRect/>
          <a:stretch>
            <a:fillRect/>
          </a:stretch>
        </p:blipFill>
        <p:spPr bwMode="auto">
          <a:xfrm>
            <a:off x="6800398" y="1742806"/>
            <a:ext cx="3021498" cy="2887209"/>
          </a:xfrm>
          <a:prstGeom prst="rect">
            <a:avLst/>
          </a:prstGeom>
          <a:noFill/>
        </p:spPr>
      </p:pic>
      <p:pic>
        <p:nvPicPr>
          <p:cNvPr id="5" name="Picture 2" descr="https://img2.freepng.ru/20171207/243/a-cup-of-water-5a29c69f754b92.7052095615126872634804.jpg"/>
          <p:cNvPicPr>
            <a:picLocks noChangeAspect="1" noChangeArrowheads="1"/>
          </p:cNvPicPr>
          <p:nvPr/>
        </p:nvPicPr>
        <p:blipFill>
          <a:blip r:embed="rId4" cstate="print">
            <a:clrChange>
              <a:clrFrom>
                <a:srgbClr val="EEEEEE"/>
              </a:clrFrom>
              <a:clrTo>
                <a:srgbClr val="EEEEEE">
                  <a:alpha val="0"/>
                </a:srgbClr>
              </a:clrTo>
            </a:clrChange>
          </a:blip>
          <a:srcRect l="13369" r="16578"/>
          <a:stretch>
            <a:fillRect/>
          </a:stretch>
        </p:blipFill>
        <p:spPr bwMode="auto">
          <a:xfrm>
            <a:off x="10094899" y="1844382"/>
            <a:ext cx="1711234" cy="2714171"/>
          </a:xfrm>
          <a:prstGeom prst="rect">
            <a:avLst/>
          </a:prstGeom>
          <a:noFill/>
        </p:spPr>
      </p:pic>
      <p:pic>
        <p:nvPicPr>
          <p:cNvPr id="19460" name="Picture 4" descr="https://million-wallpapers.ru/wallpapers/6/81/289141286764283.jpg"/>
          <p:cNvPicPr>
            <a:picLocks noChangeAspect="1" noChangeArrowheads="1"/>
          </p:cNvPicPr>
          <p:nvPr/>
        </p:nvPicPr>
        <p:blipFill>
          <a:blip r:embed="rId5" cstate="print"/>
          <a:srcRect/>
          <a:stretch>
            <a:fillRect/>
          </a:stretch>
        </p:blipFill>
        <p:spPr bwMode="auto">
          <a:xfrm>
            <a:off x="7981405" y="4523974"/>
            <a:ext cx="3426823" cy="214176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04262" y="244406"/>
            <a:ext cx="6096000" cy="6186309"/>
          </a:xfrm>
          <a:prstGeom prst="rect">
            <a:avLst/>
          </a:prstGeom>
        </p:spPr>
        <p:txBody>
          <a:bodyPr>
            <a:spAutoFit/>
          </a:bodyPr>
          <a:lstStyle/>
          <a:p>
            <a:r>
              <a:rPr lang="ru-RU" b="1" dirty="0" smtClean="0"/>
              <a:t>Опыт № </a:t>
            </a:r>
            <a:r>
              <a:rPr lang="ru-RU" b="1" dirty="0" smtClean="0"/>
              <a:t>7. </a:t>
            </a:r>
            <a:r>
              <a:rPr lang="ru-RU" b="1" dirty="0" smtClean="0"/>
              <a:t>«Почему снег греет?».</a:t>
            </a:r>
            <a:endParaRPr lang="ru-RU" dirty="0" smtClean="0"/>
          </a:p>
          <a:p>
            <a:r>
              <a:rPr lang="ru-RU" dirty="0" smtClean="0"/>
              <a:t>Оборудование: Лопатки, две бутылки с тёплой водой.</a:t>
            </a:r>
          </a:p>
          <a:p>
            <a:r>
              <a:rPr lang="ru-RU" dirty="0" smtClean="0"/>
              <a:t>Предложить детям вспомнить, как их родители в саду, на даче защищают растения от морозов. (Укрывают их снегом). Спросите детей, надо ли уплотнять, прихлопывать снег около деревьев? (Нет). А почему? (В рыхлом снеге, много воздуха и он лучше сохраняет тепло) .</a:t>
            </a:r>
          </a:p>
          <a:p>
            <a:r>
              <a:rPr lang="ru-RU" dirty="0" smtClean="0"/>
              <a:t>Это можно проверить. Перед прогулкой налить в две одинаковые бутылки тёплую воду и закупорить их. Предложить детям потрогать их и убедиться в том, что в них обеих вода тёплая. Затем на участке одну из бутылок ставят на открытое место, другую закапывают в снег, не прихлопывая его. В конце прогулки обе бутылки ставят рядом и сравнивают, в какой вода остыла больше, выясняют, в какой бутылке на поверхности появился ледок.</a:t>
            </a:r>
          </a:p>
          <a:p>
            <a:r>
              <a:rPr lang="ru-RU" dirty="0" smtClean="0"/>
              <a:t>Вывод: В бутылке под снегом вода остыла меньше, значит, снег сохраняет тепло.</a:t>
            </a:r>
          </a:p>
          <a:p>
            <a:r>
              <a:rPr lang="ru-RU" dirty="0" smtClean="0"/>
              <a:t>Обратите внимание детей, как легко дышится в морозный день. Попросите детей высказаться, почему? Это потому, что падающий снег забирает из воздуха мельчайшие частички пыли, которая есть и зимой. И воздух становится чистым, свежим.</a:t>
            </a:r>
            <a:endParaRPr lang="ru-RU" dirty="0"/>
          </a:p>
        </p:txBody>
      </p:sp>
      <p:pic>
        <p:nvPicPr>
          <p:cNvPr id="20482" name="Picture 2" descr="https://superpuper.ru/images/lots/98/d9/44e0b3ceb1234d0754d6268b8e36.jpg"/>
          <p:cNvPicPr>
            <a:picLocks noChangeAspect="1" noChangeArrowheads="1"/>
          </p:cNvPicPr>
          <p:nvPr/>
        </p:nvPicPr>
        <p:blipFill>
          <a:blip r:embed="rId2"/>
          <a:srcRect/>
          <a:stretch>
            <a:fillRect/>
          </a:stretch>
        </p:blipFill>
        <p:spPr bwMode="auto">
          <a:xfrm>
            <a:off x="378569" y="418012"/>
            <a:ext cx="3287922" cy="3526972"/>
          </a:xfrm>
          <a:prstGeom prst="rect">
            <a:avLst/>
          </a:prstGeom>
          <a:noFill/>
        </p:spPr>
      </p:pic>
      <p:pic>
        <p:nvPicPr>
          <p:cNvPr id="20484" name="Picture 4" descr="https://www.watercanada.net/wp-content/uploads/2008/12/bottled-wat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38436" y="3039927"/>
            <a:ext cx="2156036" cy="32302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2366" y="432810"/>
            <a:ext cx="6096000" cy="3416320"/>
          </a:xfrm>
          <a:prstGeom prst="rect">
            <a:avLst/>
          </a:prstGeom>
        </p:spPr>
        <p:txBody>
          <a:bodyPr>
            <a:spAutoFit/>
          </a:bodyPr>
          <a:lstStyle/>
          <a:p>
            <a:r>
              <a:rPr lang="ru-RU" b="1" dirty="0" smtClean="0"/>
              <a:t>Опыт № </a:t>
            </a:r>
            <a:r>
              <a:rPr lang="ru-RU" b="1" dirty="0" smtClean="0"/>
              <a:t>8. </a:t>
            </a:r>
            <a:r>
              <a:rPr lang="ru-RU" b="1" dirty="0" smtClean="0"/>
              <a:t>«Как из солёной воды добыть питьевую воду».</a:t>
            </a:r>
            <a:endParaRPr lang="ru-RU" dirty="0" smtClean="0"/>
          </a:p>
          <a:p>
            <a:r>
              <a:rPr lang="ru-RU" dirty="0" smtClean="0"/>
              <a:t>Налить в таз воды, добавить две столовой ложки соли, перемешать. На дно пустого пластикового стакана положить промытую гальку, и опустить стакан в таз так, чтобы он не всплывал, но его края были выше уровня воды. Сверху натянуть плёнку, завязать её вокруг таза. Продавить плёнку в центре над стаканчиком и положить в углубление ещё один камушек. Поставить таз на солнце. Через несколько часов в стаканчике накопится несолёная чистая вода. Вывод: вода на солнце испаряется, конденсат остаётся на плёнке и стекает в пустой стакан, соль не испаряется и остаётся в тазу.</a:t>
            </a:r>
            <a:endParaRPr lang="ru-RU" dirty="0"/>
          </a:p>
        </p:txBody>
      </p:sp>
      <p:pic>
        <p:nvPicPr>
          <p:cNvPr id="21506" name="Picture 2" descr="https://www.bethowen.ru/upload/iblock/a9e/a9ecd37f25f55c7db345af06ceb23276.jpg"/>
          <p:cNvPicPr>
            <a:picLocks noChangeAspect="1" noChangeArrowheads="1"/>
          </p:cNvPicPr>
          <p:nvPr/>
        </p:nvPicPr>
        <p:blipFill>
          <a:blip r:embed="rId2"/>
          <a:srcRect/>
          <a:stretch>
            <a:fillRect/>
          </a:stretch>
        </p:blipFill>
        <p:spPr bwMode="auto">
          <a:xfrm>
            <a:off x="7184571" y="0"/>
            <a:ext cx="3010898" cy="3010898"/>
          </a:xfrm>
          <a:prstGeom prst="rect">
            <a:avLst/>
          </a:prstGeom>
          <a:noFill/>
        </p:spPr>
      </p:pic>
      <p:pic>
        <p:nvPicPr>
          <p:cNvPr id="21510" name="Picture 6" descr="https://98.img.avito.st/640x480/5285513298.jpg"/>
          <p:cNvPicPr>
            <a:picLocks noChangeAspect="1" noChangeArrowheads="1"/>
          </p:cNvPicPr>
          <p:nvPr/>
        </p:nvPicPr>
        <p:blipFill>
          <a:blip r:embed="rId3"/>
          <a:srcRect b="12229"/>
          <a:stretch>
            <a:fillRect/>
          </a:stretch>
        </p:blipFill>
        <p:spPr bwMode="auto">
          <a:xfrm>
            <a:off x="7366272" y="3435531"/>
            <a:ext cx="3810000" cy="2090057"/>
          </a:xfrm>
          <a:prstGeom prst="rect">
            <a:avLst/>
          </a:prstGeom>
          <a:ln>
            <a:noFill/>
          </a:ln>
          <a:effectLst>
            <a:softEdge rad="112500"/>
          </a:effectLst>
        </p:spPr>
      </p:pic>
      <p:pic>
        <p:nvPicPr>
          <p:cNvPr id="21512" name="Picture 8" descr="https://images.by.prom.st/121537425_w640_h640_plenka-polietilenovaya-8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9005" y="3596560"/>
            <a:ext cx="3281952" cy="3261440"/>
          </a:xfrm>
          <a:prstGeom prst="rect">
            <a:avLst/>
          </a:prstGeom>
          <a:noFill/>
        </p:spPr>
      </p:pic>
      <p:pic>
        <p:nvPicPr>
          <p:cNvPr id="21514" name="Picture 10" descr="https://prime-prof.com/upload/iblock/c22/c22cf4c4d74f17883204615acfe4d9cf.jpg"/>
          <p:cNvPicPr>
            <a:picLocks noChangeAspect="1" noChangeArrowheads="1"/>
          </p:cNvPicPr>
          <p:nvPr/>
        </p:nvPicPr>
        <p:blipFill>
          <a:blip r:embed="rId5"/>
          <a:srcRect/>
          <a:stretch>
            <a:fillRect/>
          </a:stretch>
        </p:blipFill>
        <p:spPr bwMode="auto">
          <a:xfrm>
            <a:off x="4454433" y="3971109"/>
            <a:ext cx="2563495" cy="256349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1278</Words>
  <Application>Microsoft Office PowerPoint</Application>
  <PresentationFormat>Произвольный</PresentationFormat>
  <Paragraphs>37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Опыты с водой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administrator</cp:lastModifiedBy>
  <cp:revision>29</cp:revision>
  <dcterms:created xsi:type="dcterms:W3CDTF">2019-10-31T18:36:49Z</dcterms:created>
  <dcterms:modified xsi:type="dcterms:W3CDTF">2019-10-31T19:24:37Z</dcterms:modified>
</cp:coreProperties>
</file>