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64" r:id="rId3"/>
    <p:sldId id="265" r:id="rId4"/>
    <p:sldId id="266" r:id="rId5"/>
    <p:sldId id="267" r:id="rId6"/>
    <p:sldId id="268" r:id="rId7"/>
    <p:sldId id="269" r:id="rId8"/>
    <p:sldId id="270" r:id="rId9"/>
    <p:sldId id="271"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16.12.2018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16.12.2018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16.12.2018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16.12.2018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16.12.2018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16.12.2018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16.12.2018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16.12.2018</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Ð´Ð¸Ð´Ð°ÐºÑÐ¸ÑÐµÑÐºÐ¸Ð¹ Ð¼Ð°ÑÐµÑÐ¸Ð°Ð» Ð¿Ð¾ Ð¼Ð°ÑÐµÐ¼Ð°ÑÐ¸ÐºÐµ"/>
          <p:cNvPicPr>
            <a:picLocks noChangeAspect="1" noChangeArrowheads="1"/>
          </p:cNvPicPr>
          <p:nvPr/>
        </p:nvPicPr>
        <p:blipFill>
          <a:blip r:embed="rId2"/>
          <a:srcRect/>
          <a:stretch>
            <a:fillRect/>
          </a:stretch>
        </p:blipFill>
        <p:spPr bwMode="auto">
          <a:xfrm>
            <a:off x="1928794" y="0"/>
            <a:ext cx="4935884" cy="68580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Ð´Ð¸Ð´Ð°ÐºÑÐ¸ÑÐµÑÐºÐ¸Ð¹ Ð¼Ð°ÑÐµÑÐ¸Ð°Ð» Ð¿Ð¾ Ð¼Ð°ÑÐµÐ¼Ð°ÑÐ¸ÐºÐµ"/>
          <p:cNvPicPr>
            <a:picLocks noChangeAspect="1" noChangeArrowheads="1"/>
          </p:cNvPicPr>
          <p:nvPr/>
        </p:nvPicPr>
        <p:blipFill>
          <a:blip r:embed="rId2"/>
          <a:srcRect/>
          <a:stretch>
            <a:fillRect/>
          </a:stretch>
        </p:blipFill>
        <p:spPr bwMode="auto">
          <a:xfrm>
            <a:off x="1857356" y="0"/>
            <a:ext cx="5009554" cy="6858000"/>
          </a:xfrm>
          <a:prstGeom prst="rect">
            <a:avLst/>
          </a:prstGeom>
          <a:ln>
            <a:noFill/>
          </a:ln>
          <a:effectLst>
            <a:softEdge rad="112500"/>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Ð´Ð¸Ð´Ð°ÐºÑÐ¸ÑÐµÑÐºÐ¸Ð¹ Ð¼Ð°ÑÐµÑÐ¸Ð°Ð» Ð¿Ð¾ Ð¼Ð°ÑÐµÐ¼Ð°ÑÐ¸ÐºÐµ"/>
          <p:cNvPicPr>
            <a:picLocks noChangeAspect="1" noChangeArrowheads="1"/>
          </p:cNvPicPr>
          <p:nvPr/>
        </p:nvPicPr>
        <p:blipFill>
          <a:blip r:embed="rId2"/>
          <a:srcRect/>
          <a:stretch>
            <a:fillRect/>
          </a:stretch>
        </p:blipFill>
        <p:spPr bwMode="auto">
          <a:xfrm>
            <a:off x="2143107" y="0"/>
            <a:ext cx="5245959" cy="6858000"/>
          </a:xfrm>
          <a:prstGeom prst="rect">
            <a:avLst/>
          </a:prstGeom>
          <a:ln>
            <a:noFill/>
          </a:ln>
          <a:effectLst>
            <a:softEdge rad="112500"/>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357166"/>
            <a:ext cx="8715436" cy="2585323"/>
          </a:xfrm>
          <a:prstGeom prst="rect">
            <a:avLst/>
          </a:prstGeom>
        </p:spPr>
        <p:txBody>
          <a:bodyPr wrap="square">
            <a:spAutoFit/>
          </a:bodyPr>
          <a:lstStyle/>
          <a:p>
            <a:pPr algn="ctr"/>
            <a:r>
              <a:rPr lang="ru-RU" b="1" dirty="0" smtClean="0"/>
              <a:t>«Не зевай!»</a:t>
            </a:r>
            <a:endParaRPr lang="ru-RU" dirty="0" smtClean="0"/>
          </a:p>
          <a:p>
            <a:r>
              <a:rPr lang="ru-RU" b="1" dirty="0" smtClean="0"/>
              <a:t>Цель:</a:t>
            </a:r>
            <a:r>
              <a:rPr lang="ru-RU" dirty="0" smtClean="0"/>
              <a:t> Закреплять в игре счет от 1 до 9. Чтение и запись чисел.</a:t>
            </a:r>
          </a:p>
          <a:p>
            <a:r>
              <a:rPr lang="ru-RU" b="1" dirty="0" smtClean="0"/>
              <a:t>Оборудование:</a:t>
            </a:r>
            <a:r>
              <a:rPr lang="ru-RU" dirty="0" smtClean="0"/>
              <a:t> Числовые карточки, фанты.</a:t>
            </a:r>
          </a:p>
          <a:p>
            <a:r>
              <a:rPr lang="ru-RU" b="1" dirty="0" smtClean="0"/>
              <a:t>Игровые задачи:</a:t>
            </a:r>
            <a:r>
              <a:rPr lang="ru-RU" dirty="0" smtClean="0"/>
              <a:t> Детям раздаются карточки с цифрами от 0 до 9. Ведущий (воспитатель, ребенок) рассказывает сказку (читает стихотворение), в тексте которой встречаются разные числа. При упоминании числа, которое соответствует цифре на карточке, ребенок должен быстро ее поднять. Кто не успел быстро вспомнить это действие, тот проигрывает (он должен отдать фант). В конце игры проводится «выкуп» фантов (решить задачу, задачу шутку, отгадать загадку и др.).</a:t>
            </a:r>
            <a:endParaRPr lang="ru-RU" dirty="0"/>
          </a:p>
        </p:txBody>
      </p:sp>
      <p:pic>
        <p:nvPicPr>
          <p:cNvPr id="1026" name="Picture 2" descr="ÐÐ°ÑÑÐ¸Ð½ÐºÐ¸ Ð¿Ð¾ Ð·Ð°Ð¿ÑÐ¾ÑÑ ÐºÐ°ÑÑÐ¾ÑÐºÐ¸ Ñ ÑÐ¸ÑÑÐ°Ð¼Ð¸ Ð¾Ñ 0 Ð´Ð¾ 9"/>
          <p:cNvPicPr>
            <a:picLocks noChangeAspect="1" noChangeArrowheads="1"/>
          </p:cNvPicPr>
          <p:nvPr/>
        </p:nvPicPr>
        <p:blipFill>
          <a:blip r:embed="rId2"/>
          <a:srcRect/>
          <a:stretch>
            <a:fillRect/>
          </a:stretch>
        </p:blipFill>
        <p:spPr bwMode="auto">
          <a:xfrm>
            <a:off x="1714480" y="3071810"/>
            <a:ext cx="5786478" cy="3553259"/>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034" y="214290"/>
            <a:ext cx="8215370" cy="3416320"/>
          </a:xfrm>
          <a:prstGeom prst="rect">
            <a:avLst/>
          </a:prstGeom>
        </p:spPr>
        <p:txBody>
          <a:bodyPr wrap="square">
            <a:spAutoFit/>
          </a:bodyPr>
          <a:lstStyle/>
          <a:p>
            <a:pPr algn="ctr"/>
            <a:r>
              <a:rPr lang="ru-RU" b="1" dirty="0" smtClean="0"/>
              <a:t>«Живые числа»</a:t>
            </a:r>
            <a:endParaRPr lang="ru-RU" dirty="0" smtClean="0"/>
          </a:p>
          <a:p>
            <a:r>
              <a:rPr lang="ru-RU" b="1" dirty="0" smtClean="0"/>
              <a:t>Цель.</a:t>
            </a:r>
            <a:r>
              <a:rPr lang="ru-RU" dirty="0" smtClean="0"/>
              <a:t> Упражнение в счете (прямом и обратном) в пределе 10.</a:t>
            </a:r>
          </a:p>
          <a:p>
            <a:r>
              <a:rPr lang="ru-RU" b="1" dirty="0" smtClean="0"/>
              <a:t>Материал.</a:t>
            </a:r>
            <a:r>
              <a:rPr lang="ru-RU" dirty="0" smtClean="0"/>
              <a:t> Карточки с нарисованными на них кружками от 1 до 10.</a:t>
            </a:r>
          </a:p>
          <a:p>
            <a:r>
              <a:rPr lang="ru-RU" b="1" dirty="0" smtClean="0"/>
              <a:t>Содержание.</a:t>
            </a:r>
            <a:r>
              <a:rPr lang="ru-RU" dirty="0" smtClean="0"/>
              <a:t> Дети получают карточки. Выбирается водящий. Дети ходят по комнате. По сигналу водящего: «Числа! Встаньте по порядку!» — они строятся в шеренгу и называют свое число («Один», «Два»), «Три» и т. д.). Водящий проверяет, все ли встали на свои места. Дети меняются, карточками. Игра продолжается.</a:t>
            </a:r>
          </a:p>
          <a:p>
            <a:r>
              <a:rPr lang="ru-RU" b="1" dirty="0" smtClean="0"/>
              <a:t>Правила игры.</a:t>
            </a:r>
            <a:r>
              <a:rPr lang="ru-RU" dirty="0" smtClean="0"/>
              <a:t> Если кто-либо из детей встал не на свое место, он становится водящим. Если водящий ошибся, то он снова, водит. Если водящий ошибся при счете три раза, он выходит из игры.</a:t>
            </a:r>
          </a:p>
          <a:p>
            <a:r>
              <a:rPr lang="ru-RU" b="1" dirty="0" smtClean="0"/>
              <a:t>Вариант игры.</a:t>
            </a:r>
            <a:r>
              <a:rPr lang="ru-RU" dirty="0" smtClean="0"/>
              <a:t> «Числа» строятся в обратном порядке от 10 до 1.</a:t>
            </a:r>
            <a:endParaRPr lang="ru-RU" dirty="0"/>
          </a:p>
        </p:txBody>
      </p:sp>
      <p:pic>
        <p:nvPicPr>
          <p:cNvPr id="24580" name="Picture 4" descr="ÐÐ°ÑÑÐ¸Ð½ÐºÐ¸ Ð¿Ð¾ Ð·Ð°Ð¿ÑÐ¾ÑÑ ÐÐ°ÑÑÐ¾ÑÐºÐ¸ Ñ Ð½Ð°ÑÐ¸ÑÐ¾Ð²Ð°Ð½Ð½ÑÐ¼Ð¸ Ð½Ð° Ð½Ð¸Ñ ÐºÑÑÐ¶ÐºÐ°Ð¼Ð¸ Ð¾Ñ 1 Ð´Ð¾ 10"/>
          <p:cNvPicPr>
            <a:picLocks noChangeAspect="1" noChangeArrowheads="1"/>
          </p:cNvPicPr>
          <p:nvPr/>
        </p:nvPicPr>
        <p:blipFill>
          <a:blip r:embed="rId2"/>
          <a:srcRect/>
          <a:stretch>
            <a:fillRect/>
          </a:stretch>
        </p:blipFill>
        <p:spPr bwMode="auto">
          <a:xfrm>
            <a:off x="2428860" y="3714752"/>
            <a:ext cx="3704421" cy="2776531"/>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ÐÐ°ÑÑÐ¸Ð½ÐºÐ¸ Ð¿Ð¾ Ð·Ð°Ð¿ÑÐ¾ÑÑ ÐÐ³ÑÑ Ð½Ð° ÑÐ¿ÑÐ°Ð¶Ð½ÐµÐ½Ð¸Ñ Ð² ÑÐ¾ÑÑÐ°Ð²Ðµ ÑÐ¸ÑÐ»Ð°"/>
          <p:cNvPicPr>
            <a:picLocks noChangeAspect="1" noChangeArrowheads="1"/>
          </p:cNvPicPr>
          <p:nvPr/>
        </p:nvPicPr>
        <p:blipFill>
          <a:blip r:embed="rId2"/>
          <a:srcRect/>
          <a:stretch>
            <a:fillRect/>
          </a:stretch>
        </p:blipFill>
        <p:spPr bwMode="auto">
          <a:xfrm>
            <a:off x="0" y="0"/>
            <a:ext cx="9127480" cy="664371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42910" y="285728"/>
            <a:ext cx="8215370" cy="2308324"/>
          </a:xfrm>
          <a:prstGeom prst="rect">
            <a:avLst/>
          </a:prstGeom>
        </p:spPr>
        <p:txBody>
          <a:bodyPr wrap="square">
            <a:spAutoFit/>
          </a:bodyPr>
          <a:lstStyle/>
          <a:p>
            <a:pPr algn="ctr"/>
            <a:r>
              <a:rPr lang="ru-RU" b="1" dirty="0" smtClean="0"/>
              <a:t> </a:t>
            </a:r>
            <a:r>
              <a:rPr lang="ru-RU" b="1" i="1" dirty="0" smtClean="0"/>
              <a:t>«Божьи коровки»</a:t>
            </a:r>
            <a:r>
              <a:rPr lang="ru-RU" b="1" dirty="0" smtClean="0"/>
              <a:t>.</a:t>
            </a:r>
          </a:p>
          <a:p>
            <a:r>
              <a:rPr lang="ru-RU" b="1" dirty="0" smtClean="0"/>
              <a:t>Цель</a:t>
            </a:r>
            <a:r>
              <a:rPr lang="ru-RU" dirty="0" smtClean="0"/>
              <a:t>: </a:t>
            </a:r>
            <a:r>
              <a:rPr lang="ru-RU" b="1" dirty="0" smtClean="0"/>
              <a:t>Закрепить представления о составе чисел из двух меньших чисел </a:t>
            </a:r>
            <a:r>
              <a:rPr lang="ru-RU" i="1" dirty="0" smtClean="0"/>
              <a:t>(в пределах 10)</a:t>
            </a:r>
            <a:r>
              <a:rPr lang="ru-RU" dirty="0" smtClean="0"/>
              <a:t>.</a:t>
            </a:r>
          </a:p>
          <a:p>
            <a:r>
              <a:rPr lang="ru-RU" b="1" dirty="0" smtClean="0"/>
              <a:t>Материал</a:t>
            </a:r>
            <a:r>
              <a:rPr lang="ru-RU" dirty="0" smtClean="0"/>
              <a:t>: карточки с изображением божьих коровок и крылышки с точками.</a:t>
            </a:r>
          </a:p>
          <a:p>
            <a:r>
              <a:rPr lang="ru-RU" b="1" dirty="0" smtClean="0"/>
              <a:t>Ход</a:t>
            </a:r>
            <a:r>
              <a:rPr lang="ru-RU" dirty="0" smtClean="0"/>
              <a:t> </a:t>
            </a:r>
            <a:r>
              <a:rPr lang="ru-RU" b="1" dirty="0" smtClean="0"/>
              <a:t>игры</a:t>
            </a:r>
            <a:r>
              <a:rPr lang="ru-RU" dirty="0" smtClean="0"/>
              <a:t>: Ребенок берет карточку. Считает сколько у мамы </a:t>
            </a:r>
            <a:r>
              <a:rPr lang="ru-RU" i="1" dirty="0" smtClean="0"/>
              <a:t>(большой)</a:t>
            </a:r>
            <a:r>
              <a:rPr lang="ru-RU" dirty="0" smtClean="0"/>
              <a:t> божьей коровки точек на крылышках. Она зовет на полянку своих малышей, но они маленькие и не могут найти свою маму. Просим ребенка помочь. Ребенок приставляет недостающие крылышки с точками.</a:t>
            </a:r>
            <a:endParaRPr lang="ru-RU" dirty="0"/>
          </a:p>
        </p:txBody>
      </p:sp>
      <p:pic>
        <p:nvPicPr>
          <p:cNvPr id="26626" name="Picture 2" descr="https://www.maam.ru/upload/blogs/a6e2d5e9e3950bf06eb94b62b1504296.jpg.jpg"/>
          <p:cNvPicPr>
            <a:picLocks noChangeAspect="1" noChangeArrowheads="1"/>
          </p:cNvPicPr>
          <p:nvPr/>
        </p:nvPicPr>
        <p:blipFill>
          <a:blip r:embed="rId2"/>
          <a:srcRect l="24194" r="22042"/>
          <a:stretch>
            <a:fillRect/>
          </a:stretch>
        </p:blipFill>
        <p:spPr bwMode="auto">
          <a:xfrm>
            <a:off x="714348" y="2643181"/>
            <a:ext cx="3286148" cy="4074795"/>
          </a:xfrm>
          <a:prstGeom prst="rect">
            <a:avLst/>
          </a:prstGeom>
          <a:noFill/>
        </p:spPr>
      </p:pic>
      <p:pic>
        <p:nvPicPr>
          <p:cNvPr id="26628" name="Picture 4" descr="https://www.maam.ru/upload/blogs/071e65ad576533f5ed895aaa1f81fe86.jpg.jpg"/>
          <p:cNvPicPr>
            <a:picLocks noChangeAspect="1" noChangeArrowheads="1"/>
          </p:cNvPicPr>
          <p:nvPr/>
        </p:nvPicPr>
        <p:blipFill>
          <a:blip r:embed="rId3"/>
          <a:srcRect/>
          <a:stretch>
            <a:fillRect/>
          </a:stretch>
        </p:blipFill>
        <p:spPr bwMode="auto">
          <a:xfrm>
            <a:off x="4143372" y="3071810"/>
            <a:ext cx="4822065" cy="321471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285728"/>
            <a:ext cx="8715436" cy="5078313"/>
          </a:xfrm>
          <a:prstGeom prst="rect">
            <a:avLst/>
          </a:prstGeom>
        </p:spPr>
        <p:txBody>
          <a:bodyPr wrap="square">
            <a:spAutoFit/>
          </a:bodyPr>
          <a:lstStyle/>
          <a:p>
            <a:pPr algn="ctr"/>
            <a:r>
              <a:rPr lang="ru-RU" b="1" dirty="0" smtClean="0"/>
              <a:t>«Математические цветочки</a:t>
            </a:r>
            <a:r>
              <a:rPr lang="ru-RU" b="1" dirty="0" smtClean="0"/>
              <a:t>»</a:t>
            </a:r>
            <a:endParaRPr lang="ru-RU" b="1" dirty="0" smtClean="0"/>
          </a:p>
          <a:p>
            <a:r>
              <a:rPr lang="ru-RU" b="1" dirty="0" smtClean="0"/>
              <a:t>Цель</a:t>
            </a:r>
            <a:r>
              <a:rPr lang="ru-RU" dirty="0" smtClean="0"/>
              <a:t>: </a:t>
            </a:r>
            <a:r>
              <a:rPr lang="ru-RU" dirty="0" smtClean="0"/>
              <a:t>Совершенствование навыков количественного и порядкового счёта; закрепление состава числа в пределах 10; развитие сообразительности, логического мышление; закрепление цветов спектра.</a:t>
            </a:r>
            <a:br>
              <a:rPr lang="ru-RU" dirty="0" smtClean="0"/>
            </a:br>
            <a:r>
              <a:rPr lang="ru-RU" b="1" dirty="0" smtClean="0"/>
              <a:t>Материалы к игре:</a:t>
            </a:r>
            <a:r>
              <a:rPr lang="ru-RU" dirty="0" smtClean="0"/>
              <a:t> Много разноцветных лепестков, на которых наклеены цифры от 1 до 10, серединки цветов с цифрами, цветные кружочки с цифрами от 0 до 10 для добавления к лепесткам, чтобы получилась нужная сумма.</a:t>
            </a:r>
            <a:br>
              <a:rPr lang="ru-RU" dirty="0" smtClean="0"/>
            </a:br>
            <a:r>
              <a:rPr lang="ru-RU" b="1" dirty="0" smtClean="0"/>
              <a:t>Ход игры:</a:t>
            </a:r>
            <a:r>
              <a:rPr lang="ru-RU" dirty="0" smtClean="0"/>
              <a:t/>
            </a:r>
            <a:br>
              <a:rPr lang="ru-RU" dirty="0" smtClean="0"/>
            </a:br>
            <a:r>
              <a:rPr lang="ru-RU" dirty="0" smtClean="0"/>
              <a:t>Нужно составить цветочек из отдельных лепестков так, чтобы их количество соответствовало цифре, написанной на кружочке (серединке) будущего цветка. Лепестки выложить вокруг серединки по порядку, начиная с 1.</a:t>
            </a:r>
            <a:br>
              <a:rPr lang="ru-RU" dirty="0" smtClean="0"/>
            </a:br>
            <a:r>
              <a:rPr lang="ru-RU" dirty="0" smtClean="0"/>
              <a:t>Цвет серединки и цифры на лепестках окрашены в один цвет для того, чтобы дети быстрее и правильнее справлялись с заданием.</a:t>
            </a:r>
            <a:br>
              <a:rPr lang="ru-RU" dirty="0" smtClean="0"/>
            </a:br>
            <a:r>
              <a:rPr lang="ru-RU" dirty="0" smtClean="0"/>
              <a:t>Затем нужно на каждый лепесток добавить недостающую цифру, чтобы сумма на лепестке составила число, написанное на серединке цветочка.</a:t>
            </a:r>
            <a:br>
              <a:rPr lang="ru-RU" dirty="0" smtClean="0"/>
            </a:br>
            <a:r>
              <a:rPr lang="ru-RU" dirty="0" smtClean="0"/>
              <a:t>Во время игры дети закрепляют навыки счёта в пределах 10, учатся называть числа в прямом и обратном порядке, определять пропущенное число, раскладывать число на два меньших</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ped-kopilka.ru/upload/blogs2/2016/5/41303_e07d13daa8f967c0aca4251fe01b008d.jpg.jpg"/>
          <p:cNvPicPr>
            <a:picLocks noChangeAspect="1" noChangeArrowheads="1"/>
          </p:cNvPicPr>
          <p:nvPr/>
        </p:nvPicPr>
        <p:blipFill>
          <a:blip r:embed="rId2"/>
          <a:srcRect/>
          <a:stretch>
            <a:fillRect/>
          </a:stretch>
        </p:blipFill>
        <p:spPr bwMode="auto">
          <a:xfrm>
            <a:off x="1285852" y="0"/>
            <a:ext cx="6500826" cy="6858000"/>
          </a:xfrm>
          <a:prstGeom prst="rect">
            <a:avLst/>
          </a:prstGeom>
          <a:ln>
            <a:noFill/>
          </a:ln>
          <a:effectLst>
            <a:softEdge rad="112500"/>
          </a:effectLst>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42</Words>
  <PresentationFormat>Экран (4:3)</PresentationFormat>
  <Paragraphs>16</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administrator</dc:creator>
  <cp:lastModifiedBy>administrator</cp:lastModifiedBy>
  <cp:revision>10</cp:revision>
  <dcterms:created xsi:type="dcterms:W3CDTF">2018-12-02T19:47:49Z</dcterms:created>
  <dcterms:modified xsi:type="dcterms:W3CDTF">2018-12-16T17:51:16Z</dcterms:modified>
</cp:coreProperties>
</file>